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89"/>
  </p:notesMasterIdLst>
  <p:sldIdLst>
    <p:sldId id="256" r:id="rId2"/>
    <p:sldId id="279" r:id="rId3"/>
    <p:sldId id="264" r:id="rId4"/>
    <p:sldId id="459" r:id="rId5"/>
    <p:sldId id="258" r:id="rId6"/>
    <p:sldId id="261" r:id="rId7"/>
    <p:sldId id="455" r:id="rId8"/>
    <p:sldId id="451" r:id="rId9"/>
    <p:sldId id="452" r:id="rId10"/>
    <p:sldId id="280" r:id="rId11"/>
    <p:sldId id="490" r:id="rId12"/>
    <p:sldId id="475" r:id="rId13"/>
    <p:sldId id="474" r:id="rId14"/>
    <p:sldId id="477" r:id="rId15"/>
    <p:sldId id="457" r:id="rId16"/>
    <p:sldId id="267" r:id="rId17"/>
    <p:sldId id="456" r:id="rId18"/>
    <p:sldId id="453" r:id="rId19"/>
    <p:sldId id="268" r:id="rId20"/>
    <p:sldId id="269" r:id="rId21"/>
    <p:sldId id="447" r:id="rId22"/>
    <p:sldId id="445" r:id="rId23"/>
    <p:sldId id="476" r:id="rId24"/>
    <p:sldId id="454" r:id="rId25"/>
    <p:sldId id="448" r:id="rId26"/>
    <p:sldId id="276" r:id="rId27"/>
    <p:sldId id="461" r:id="rId28"/>
    <p:sldId id="272" r:id="rId29"/>
    <p:sldId id="462" r:id="rId30"/>
    <p:sldId id="481" r:id="rId31"/>
    <p:sldId id="463" r:id="rId32"/>
    <p:sldId id="464" r:id="rId33"/>
    <p:sldId id="465" r:id="rId34"/>
    <p:sldId id="467" r:id="rId35"/>
    <p:sldId id="468" r:id="rId36"/>
    <p:sldId id="469" r:id="rId37"/>
    <p:sldId id="478" r:id="rId38"/>
    <p:sldId id="471" r:id="rId39"/>
    <p:sldId id="472" r:id="rId40"/>
    <p:sldId id="473" r:id="rId41"/>
    <p:sldId id="480" r:id="rId42"/>
    <p:sldId id="479" r:id="rId43"/>
    <p:sldId id="493" r:id="rId44"/>
    <p:sldId id="498" r:id="rId45"/>
    <p:sldId id="499" r:id="rId46"/>
    <p:sldId id="494" r:id="rId47"/>
    <p:sldId id="496" r:id="rId48"/>
    <p:sldId id="497" r:id="rId49"/>
    <p:sldId id="482" r:id="rId50"/>
    <p:sldId id="483" r:id="rId51"/>
    <p:sldId id="484" r:id="rId52"/>
    <p:sldId id="485" r:id="rId53"/>
    <p:sldId id="487" r:id="rId54"/>
    <p:sldId id="488" r:id="rId55"/>
    <p:sldId id="489" r:id="rId56"/>
    <p:sldId id="503" r:id="rId57"/>
    <p:sldId id="504" r:id="rId58"/>
    <p:sldId id="505" r:id="rId59"/>
    <p:sldId id="506" r:id="rId60"/>
    <p:sldId id="507" r:id="rId61"/>
    <p:sldId id="508" r:id="rId62"/>
    <p:sldId id="509" r:id="rId63"/>
    <p:sldId id="510" r:id="rId64"/>
    <p:sldId id="513" r:id="rId65"/>
    <p:sldId id="511" r:id="rId66"/>
    <p:sldId id="512" r:id="rId67"/>
    <p:sldId id="514" r:id="rId68"/>
    <p:sldId id="517" r:id="rId69"/>
    <p:sldId id="520" r:id="rId70"/>
    <p:sldId id="519" r:id="rId71"/>
    <p:sldId id="521" r:id="rId72"/>
    <p:sldId id="522" r:id="rId73"/>
    <p:sldId id="523" r:id="rId74"/>
    <p:sldId id="524" r:id="rId75"/>
    <p:sldId id="491" r:id="rId76"/>
    <p:sldId id="527" r:id="rId77"/>
    <p:sldId id="495" r:id="rId78"/>
    <p:sldId id="500" r:id="rId79"/>
    <p:sldId id="501" r:id="rId80"/>
    <p:sldId id="515" r:id="rId81"/>
    <p:sldId id="516" r:id="rId82"/>
    <p:sldId id="502" r:id="rId83"/>
    <p:sldId id="525" r:id="rId84"/>
    <p:sldId id="526" r:id="rId85"/>
    <p:sldId id="492" r:id="rId86"/>
    <p:sldId id="518" r:id="rId87"/>
    <p:sldId id="37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7FF"/>
    <a:srgbClr val="D65CD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F526-84EE-47CC-8784-C95C31D85349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42E1-A60B-45C5-9174-1A20CBD7D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64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4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3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058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1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191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53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745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0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03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00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88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62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9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742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10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AFC7-A9B0-4019-A97B-64D695025A4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DB7465-6384-46A7-898F-759EFEBFD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6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image" Target="../media/image29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ch-ic.com/downloads/CH341SER_ZIP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gKinYiu/yolov7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1.jp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tmp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1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97.jpg"/><Relationship Id="rId9" Type="http://schemas.openxmlformats.org/officeDocument/2006/relationships/image" Target="../media/image101.png"/><Relationship Id="rId1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75364/HUB-8735_Ultra.git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baiot.com/zh/amebapro2-ai-convert-model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5A97C-C2D7-402D-986E-4F58FB00F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455" y="1863117"/>
            <a:ext cx="6040073" cy="2098226"/>
          </a:xfrm>
        </p:spPr>
        <p:txBody>
          <a:bodyPr>
            <a:normAutofit fontScale="90000"/>
          </a:bodyPr>
          <a:lstStyle/>
          <a:p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ultra</a:t>
            </a:r>
            <a:b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開發板教學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17F26-361C-4DB1-AF01-D6DAFD5A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723" y="3961343"/>
            <a:ext cx="5568806" cy="1086237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簡報者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王彥豐</a:t>
            </a:r>
          </a:p>
        </p:txBody>
      </p:sp>
      <p:pic>
        <p:nvPicPr>
          <p:cNvPr id="6" name="圖片 5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3AB2A43A-121B-DC3B-B3D1-0FDEF5A9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33" y="1448328"/>
            <a:ext cx="4415748" cy="39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53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無線通訊方式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符號, 標誌, 字型, 圖形 的圖片&#10;&#10;自動產生的描述">
            <a:extLst>
              <a:ext uri="{FF2B5EF4-FFF2-40B4-BE49-F238E27FC236}">
                <a16:creationId xmlns:a16="http://schemas.microsoft.com/office/drawing/2014/main" id="{FB52938F-2223-4EEE-3DFA-58188874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60" y="2341460"/>
            <a:ext cx="1956694" cy="1956694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8F6C4DD2-B1B4-91AD-8689-119FEFC9A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7615" y="2503843"/>
            <a:ext cx="2753666" cy="16319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5DFD899-7685-103E-5ED4-8DB24E4C89BC}"/>
              </a:ext>
            </a:extLst>
          </p:cNvPr>
          <p:cNvSpPr txBox="1"/>
          <p:nvPr/>
        </p:nvSpPr>
        <p:spPr>
          <a:xfrm>
            <a:off x="2800860" y="4135770"/>
            <a:ext cx="195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低功耗藍芽</a:t>
            </a:r>
            <a:endParaRPr lang="en-US" altLang="zh-TW" dirty="0"/>
          </a:p>
          <a:p>
            <a:pPr algn="ctr"/>
            <a:r>
              <a:rPr lang="en-US" altLang="zh-TW" dirty="0"/>
              <a:t>(BLE)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DDCFC2-5254-3CF4-AFC5-3C7A3EDCEE97}"/>
              </a:ext>
            </a:extLst>
          </p:cNvPr>
          <p:cNvSpPr txBox="1"/>
          <p:nvPr/>
        </p:nvSpPr>
        <p:spPr>
          <a:xfrm>
            <a:off x="6456099" y="4135770"/>
            <a:ext cx="195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WiFi</a:t>
            </a:r>
            <a:endParaRPr lang="en-US" altLang="zh-TW" dirty="0"/>
          </a:p>
          <a:p>
            <a:pPr algn="ctr"/>
            <a:r>
              <a:rPr lang="en-US" altLang="zh-TW" dirty="0"/>
              <a:t>(2.4G 5G)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0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通訊相關應用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CE91459-6782-F730-9322-43D34C2839D6}"/>
              </a:ext>
            </a:extLst>
          </p:cNvPr>
          <p:cNvGrpSpPr/>
          <p:nvPr/>
        </p:nvGrpSpPr>
        <p:grpSpPr>
          <a:xfrm>
            <a:off x="1376977" y="2659896"/>
            <a:ext cx="2002533" cy="2202971"/>
            <a:chOff x="940750" y="2587356"/>
            <a:chExt cx="2002533" cy="220297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5DFD899-7685-103E-5ED4-8DB24E4C89BC}"/>
                </a:ext>
              </a:extLst>
            </p:cNvPr>
            <p:cNvSpPr txBox="1"/>
            <p:nvPr/>
          </p:nvSpPr>
          <p:spPr>
            <a:xfrm>
              <a:off x="963670" y="4420995"/>
              <a:ext cx="1956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Line Notify</a:t>
              </a:r>
              <a:endParaRPr lang="zh-TW" altLang="en-US" dirty="0"/>
            </a:p>
          </p:txBody>
        </p:sp>
        <p:pic>
          <p:nvPicPr>
            <p:cNvPr id="5" name="圖片 4" descr="一張含有 圖形, 美工圖案, 平面設計, 卡通 的圖片&#10;&#10;自動產生的描述">
              <a:extLst>
                <a:ext uri="{FF2B5EF4-FFF2-40B4-BE49-F238E27FC236}">
                  <a16:creationId xmlns:a16="http://schemas.microsoft.com/office/drawing/2014/main" id="{AD4B93D7-25C8-3FEB-480C-E02335D2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750" y="2587356"/>
              <a:ext cx="2002533" cy="1823153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161CC3D-7E18-9C0E-861D-771BDE22DB14}"/>
              </a:ext>
            </a:extLst>
          </p:cNvPr>
          <p:cNvGrpSpPr/>
          <p:nvPr/>
        </p:nvGrpSpPr>
        <p:grpSpPr>
          <a:xfrm>
            <a:off x="4232105" y="2877318"/>
            <a:ext cx="3066084" cy="1985549"/>
            <a:chOff x="4098114" y="2804778"/>
            <a:chExt cx="3066084" cy="198554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DDDCFC2-5254-3CF4-AFC5-3C7A3EDCEE97}"/>
                </a:ext>
              </a:extLst>
            </p:cNvPr>
            <p:cNvSpPr txBox="1"/>
            <p:nvPr/>
          </p:nvSpPr>
          <p:spPr>
            <a:xfrm>
              <a:off x="4694411" y="4420995"/>
              <a:ext cx="1956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IFTTT</a:t>
              </a:r>
              <a:endParaRPr lang="zh-TW" altLang="en-US" dirty="0"/>
            </a:p>
          </p:txBody>
        </p:sp>
        <p:pic>
          <p:nvPicPr>
            <p:cNvPr id="10" name="圖片 9" descr="一張含有 標誌, 字型, 符號, 白色 的圖片&#10;&#10;自動產生的描述">
              <a:extLst>
                <a:ext uri="{FF2B5EF4-FFF2-40B4-BE49-F238E27FC236}">
                  <a16:creationId xmlns:a16="http://schemas.microsoft.com/office/drawing/2014/main" id="{5B918A87-2DBD-E08D-8F03-0221D7026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2" r="14526"/>
            <a:stretch/>
          </p:blipFill>
          <p:spPr>
            <a:xfrm>
              <a:off x="4098114" y="2804778"/>
              <a:ext cx="3066084" cy="1605731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BF2ED26-6EA8-0884-7E68-A602B9D490B4}"/>
              </a:ext>
            </a:extLst>
          </p:cNvPr>
          <p:cNvGrpSpPr/>
          <p:nvPr/>
        </p:nvGrpSpPr>
        <p:grpSpPr>
          <a:xfrm>
            <a:off x="7895926" y="2587356"/>
            <a:ext cx="2210922" cy="2275511"/>
            <a:chOff x="8452657" y="2514816"/>
            <a:chExt cx="2210922" cy="2275511"/>
          </a:xfrm>
        </p:grpSpPr>
        <p:pic>
          <p:nvPicPr>
            <p:cNvPr id="12" name="圖片 11" descr="一張含有 圖形, 平面設計, 字型, 螢幕擷取畫面 的圖片&#10;&#10;自動產生的描述">
              <a:extLst>
                <a:ext uri="{FF2B5EF4-FFF2-40B4-BE49-F238E27FC236}">
                  <a16:creationId xmlns:a16="http://schemas.microsoft.com/office/drawing/2014/main" id="{A42B4FD0-EE4C-01F5-9693-5E1B7EF71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657" y="2514816"/>
              <a:ext cx="2210922" cy="189569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EC67133-6D8E-3A2A-2672-2C9EE1DE2D36}"/>
                </a:ext>
              </a:extLst>
            </p:cNvPr>
            <p:cNvSpPr txBox="1"/>
            <p:nvPr/>
          </p:nvSpPr>
          <p:spPr>
            <a:xfrm>
              <a:off x="8579770" y="4420995"/>
              <a:ext cx="1956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Mqtt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25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支援的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檢測方式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92EF3A7-781A-3127-2E6E-47271C75EEF3}"/>
              </a:ext>
            </a:extLst>
          </p:cNvPr>
          <p:cNvSpPr txBox="1"/>
          <p:nvPr/>
        </p:nvSpPr>
        <p:spPr>
          <a:xfrm>
            <a:off x="2178028" y="6619237"/>
            <a:ext cx="7704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圖片來源</a:t>
            </a:r>
            <a:r>
              <a:rPr lang="en-US" altLang="zh-TW" sz="1200" dirty="0">
                <a:solidFill>
                  <a:srgbClr val="FF0000"/>
                </a:solidFill>
              </a:rPr>
              <a:t>:</a:t>
            </a:r>
            <a:r>
              <a:rPr lang="zh-TW" altLang="en-US" sz="1200" dirty="0">
                <a:solidFill>
                  <a:srgbClr val="FF0000"/>
                </a:solidFill>
              </a:rPr>
              <a:t>https://www.amebaiot.com/zh/amebapro2-amb82-mini-arduino-peripherals-examples/#ambpro2-arduino-ai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ACC1FFA6-E262-E601-F08C-8D5FE0186B26}"/>
              </a:ext>
            </a:extLst>
          </p:cNvPr>
          <p:cNvGrpSpPr/>
          <p:nvPr/>
        </p:nvGrpSpPr>
        <p:grpSpPr>
          <a:xfrm>
            <a:off x="2914544" y="1256828"/>
            <a:ext cx="2444834" cy="2687761"/>
            <a:chOff x="833521" y="1404435"/>
            <a:chExt cx="2444834" cy="2687761"/>
          </a:xfrm>
        </p:grpSpPr>
        <p:pic>
          <p:nvPicPr>
            <p:cNvPr id="13" name="圖片 12" descr="一張含有 微笑, 人的臉孔, 文字, 螢幕擷取畫面 的圖片&#10;&#10;自動產生的描述">
              <a:extLst>
                <a:ext uri="{FF2B5EF4-FFF2-40B4-BE49-F238E27FC236}">
                  <a16:creationId xmlns:a16="http://schemas.microsoft.com/office/drawing/2014/main" id="{0E0A4422-09C9-3B7A-4521-8931E06B4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9" r="18508"/>
            <a:stretch/>
          </p:blipFill>
          <p:spPr>
            <a:xfrm>
              <a:off x="833521" y="1404435"/>
              <a:ext cx="2444834" cy="2318429"/>
            </a:xfrm>
            <a:prstGeom prst="rect">
              <a:avLst/>
            </a:prstGeom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0C1A02E-229F-C746-B24A-E8410DD69FCF}"/>
                </a:ext>
              </a:extLst>
            </p:cNvPr>
            <p:cNvSpPr txBox="1"/>
            <p:nvPr/>
          </p:nvSpPr>
          <p:spPr>
            <a:xfrm>
              <a:off x="1365027" y="372286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人臉識別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D6C2CE8-3DDD-512F-AA72-055C72019298}"/>
              </a:ext>
            </a:extLst>
          </p:cNvPr>
          <p:cNvGrpSpPr/>
          <p:nvPr/>
        </p:nvGrpSpPr>
        <p:grpSpPr>
          <a:xfrm>
            <a:off x="6387409" y="1256828"/>
            <a:ext cx="2956657" cy="2627163"/>
            <a:chOff x="3278355" y="3740363"/>
            <a:chExt cx="2956657" cy="2627163"/>
          </a:xfrm>
        </p:grpSpPr>
        <p:pic>
          <p:nvPicPr>
            <p:cNvPr id="10" name="圖片 9" descr="一張含有 文字, 人的臉孔, 螢幕, 陳列 的圖片&#10;&#10;自動產生的描述">
              <a:extLst>
                <a:ext uri="{FF2B5EF4-FFF2-40B4-BE49-F238E27FC236}">
                  <a16:creationId xmlns:a16="http://schemas.microsoft.com/office/drawing/2014/main" id="{81FFA7DA-E0CD-BC39-7382-C70BEB869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6" r="11089"/>
            <a:stretch/>
          </p:blipFill>
          <p:spPr>
            <a:xfrm>
              <a:off x="3278355" y="3740363"/>
              <a:ext cx="2956657" cy="2253110"/>
            </a:xfrm>
            <a:prstGeom prst="rect">
              <a:avLst/>
            </a:prstGeom>
          </p:spPr>
        </p:pic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12EA1EB1-6DF3-EDD5-1099-7643B89CFA9A}"/>
                </a:ext>
              </a:extLst>
            </p:cNvPr>
            <p:cNvSpPr txBox="1"/>
            <p:nvPr/>
          </p:nvSpPr>
          <p:spPr>
            <a:xfrm>
              <a:off x="4202685" y="5998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人臉檢測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FF1A71B-E843-876D-6E4B-1A2AEACE9353}"/>
              </a:ext>
            </a:extLst>
          </p:cNvPr>
          <p:cNvGrpSpPr/>
          <p:nvPr/>
        </p:nvGrpSpPr>
        <p:grpSpPr>
          <a:xfrm>
            <a:off x="2349611" y="4071497"/>
            <a:ext cx="3229761" cy="2519384"/>
            <a:chOff x="5771626" y="1340797"/>
            <a:chExt cx="3229761" cy="2519384"/>
          </a:xfrm>
        </p:grpSpPr>
        <p:pic>
          <p:nvPicPr>
            <p:cNvPr id="15" name="圖片 14" descr="一張含有 室內, 桌, 電腦, 個人電腦 的圖片&#10;&#10;自動產生的描述">
              <a:extLst>
                <a:ext uri="{FF2B5EF4-FFF2-40B4-BE49-F238E27FC236}">
                  <a16:creationId xmlns:a16="http://schemas.microsoft.com/office/drawing/2014/main" id="{7BFA26F2-A582-48B4-36F3-423A4913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9" r="7119"/>
            <a:stretch/>
          </p:blipFill>
          <p:spPr>
            <a:xfrm>
              <a:off x="5771626" y="1340797"/>
              <a:ext cx="3229761" cy="2150052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5EB9C72-95BE-78EA-CF9F-1755229DD192}"/>
                </a:ext>
              </a:extLst>
            </p:cNvPr>
            <p:cNvSpPr txBox="1"/>
            <p:nvPr/>
          </p:nvSpPr>
          <p:spPr>
            <a:xfrm>
              <a:off x="6805313" y="349084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物體檢測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4C19F3BB-75A3-DD0A-1F8D-3FAE9D927EF2}"/>
              </a:ext>
            </a:extLst>
          </p:cNvPr>
          <p:cNvGrpSpPr/>
          <p:nvPr/>
        </p:nvGrpSpPr>
        <p:grpSpPr>
          <a:xfrm>
            <a:off x="6585052" y="3883907"/>
            <a:ext cx="2688950" cy="2628078"/>
            <a:chOff x="8613471" y="4092196"/>
            <a:chExt cx="2688950" cy="2628078"/>
          </a:xfrm>
        </p:grpSpPr>
        <p:pic>
          <p:nvPicPr>
            <p:cNvPr id="33" name="圖片 32" descr="一張含有 螢幕擷取畫面, 設計 的圖片&#10;&#10;自動產生的描述">
              <a:extLst>
                <a:ext uri="{FF2B5EF4-FFF2-40B4-BE49-F238E27FC236}">
                  <a16:creationId xmlns:a16="http://schemas.microsoft.com/office/drawing/2014/main" id="{C373984D-145D-13E0-9DDC-FA5112A7E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951" y="4092196"/>
              <a:ext cx="963837" cy="963837"/>
            </a:xfrm>
            <a:prstGeom prst="rect">
              <a:avLst/>
            </a:prstGeom>
          </p:spPr>
        </p:pic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33CC136-0F25-801E-2723-EF1DA04B5D64}"/>
                </a:ext>
              </a:extLst>
            </p:cNvPr>
            <p:cNvGrpSpPr/>
            <p:nvPr/>
          </p:nvGrpSpPr>
          <p:grpSpPr>
            <a:xfrm>
              <a:off x="8613471" y="4269995"/>
              <a:ext cx="2688950" cy="2450279"/>
              <a:chOff x="8613471" y="4269995"/>
              <a:chExt cx="2688950" cy="2450279"/>
            </a:xfrm>
          </p:grpSpPr>
          <p:pic>
            <p:nvPicPr>
              <p:cNvPr id="27" name="圖片 26" descr="一張含有 文字, 螢幕擷取畫面 的圖片&#10;&#10;自動產生的描述">
                <a:extLst>
                  <a:ext uri="{FF2B5EF4-FFF2-40B4-BE49-F238E27FC236}">
                    <a16:creationId xmlns:a16="http://schemas.microsoft.com/office/drawing/2014/main" id="{93E0BA13-DCE8-7B26-27C2-BC8CA866A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06" t="4736" r="4060" b="11296"/>
              <a:stretch/>
            </p:blipFill>
            <p:spPr>
              <a:xfrm>
                <a:off x="8613471" y="4406848"/>
                <a:ext cx="1218855" cy="1904882"/>
              </a:xfrm>
              <a:prstGeom prst="rect">
                <a:avLst/>
              </a:prstGeom>
            </p:spPr>
          </p:pic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7BBDB270-0811-5EA9-B8F0-A4C6255D14B2}"/>
                  </a:ext>
                </a:extLst>
              </p:cNvPr>
              <p:cNvSpPr/>
              <p:nvPr/>
            </p:nvSpPr>
            <p:spPr>
              <a:xfrm>
                <a:off x="8613471" y="4269995"/>
                <a:ext cx="1218855" cy="215005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3EF9E023-9716-B3BE-41B7-E978BDA1B342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 flipV="1">
                <a:off x="9832326" y="4888766"/>
                <a:ext cx="519689" cy="45625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圖片 41" descr="一張含有 圓形, 符號, 圖形, 標誌 的圖片&#10;&#10;自動產生的描述">
                <a:extLst>
                  <a:ext uri="{FF2B5EF4-FFF2-40B4-BE49-F238E27FC236}">
                    <a16:creationId xmlns:a16="http://schemas.microsoft.com/office/drawing/2014/main" id="{96E2F394-7D1E-D48B-06D7-77FC90DD2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4890" y="5263411"/>
                <a:ext cx="1087531" cy="1087531"/>
              </a:xfrm>
              <a:prstGeom prst="rect">
                <a:avLst/>
              </a:prstGeom>
            </p:spPr>
          </p:pic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087A220A-906D-9EDB-686D-84D2BD3D7773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9832326" y="5359289"/>
                <a:ext cx="586801" cy="36037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9DDF30C-2A3B-50F3-0884-CFEC5B9B2E43}"/>
                  </a:ext>
                </a:extLst>
              </p:cNvPr>
              <p:cNvSpPr txBox="1"/>
              <p:nvPr/>
            </p:nvSpPr>
            <p:spPr>
              <a:xfrm>
                <a:off x="9426534" y="635094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音頻分類</a:t>
                </a:r>
              </a:p>
            </p:txBody>
          </p:sp>
        </p:grpSp>
      </p:grpSp>
      <p:pic>
        <p:nvPicPr>
          <p:cNvPr id="3" name="圖片 2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C67AA80C-DB89-53BF-0122-0DB1344106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87124" y="1779251"/>
            <a:ext cx="1767281" cy="39613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D4B65F-92DC-DAB8-FFAD-94318148AF6F}"/>
              </a:ext>
            </a:extLst>
          </p:cNvPr>
          <p:cNvSpPr/>
          <p:nvPr/>
        </p:nvSpPr>
        <p:spPr>
          <a:xfrm>
            <a:off x="454404" y="2076279"/>
            <a:ext cx="1105948" cy="180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28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延伸應用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6AD83F-F82F-015C-6E18-AED0AACA93FF}"/>
              </a:ext>
            </a:extLst>
          </p:cNvPr>
          <p:cNvGrpSpPr/>
          <p:nvPr/>
        </p:nvGrpSpPr>
        <p:grpSpPr>
          <a:xfrm>
            <a:off x="713155" y="2694346"/>
            <a:ext cx="2565476" cy="2590935"/>
            <a:chOff x="1016173" y="2417509"/>
            <a:chExt cx="2565476" cy="2590935"/>
          </a:xfrm>
        </p:grpSpPr>
        <p:pic>
          <p:nvPicPr>
            <p:cNvPr id="4" name="圖片 3" descr="一張含有 道路, 場景, 路, 文字 的圖片&#10;&#10;自動產生的描述">
              <a:extLst>
                <a:ext uri="{FF2B5EF4-FFF2-40B4-BE49-F238E27FC236}">
                  <a16:creationId xmlns:a16="http://schemas.microsoft.com/office/drawing/2014/main" id="{403227C9-7785-E886-8A8E-46691570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73" y="2417509"/>
              <a:ext cx="2565476" cy="2221603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2D58B0B-3507-1493-CC6B-A604DEAE99A3}"/>
                </a:ext>
              </a:extLst>
            </p:cNvPr>
            <p:cNvSpPr txBox="1"/>
            <p:nvPr/>
          </p:nvSpPr>
          <p:spPr>
            <a:xfrm>
              <a:off x="1398664" y="463911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車輛偵測與計數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34ADCD-F3D7-A41D-C942-B07C35039BC3}"/>
              </a:ext>
            </a:extLst>
          </p:cNvPr>
          <p:cNvGrpSpPr/>
          <p:nvPr/>
        </p:nvGrpSpPr>
        <p:grpSpPr>
          <a:xfrm>
            <a:off x="3947362" y="2551733"/>
            <a:ext cx="3338818" cy="2733548"/>
            <a:chOff x="3967993" y="2625754"/>
            <a:chExt cx="3338818" cy="2733548"/>
          </a:xfrm>
        </p:grpSpPr>
        <p:pic>
          <p:nvPicPr>
            <p:cNvPr id="6" name="圖片 5" descr="一張含有 樣式, Rectangle, 藝術 的圖片&#10;&#10;自動產生的描述">
              <a:extLst>
                <a:ext uri="{FF2B5EF4-FFF2-40B4-BE49-F238E27FC236}">
                  <a16:creationId xmlns:a16="http://schemas.microsoft.com/office/drawing/2014/main" id="{FA5BC937-EFE4-DF1A-6504-0A5E64911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99" t="65077" r="26393" b="4860"/>
            <a:stretch/>
          </p:blipFill>
          <p:spPr>
            <a:xfrm>
              <a:off x="3967993" y="2625754"/>
              <a:ext cx="3338818" cy="2364216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CD2EA21-8716-215F-1F4B-DF7585C2ACA1}"/>
                </a:ext>
              </a:extLst>
            </p:cNvPr>
            <p:cNvSpPr txBox="1"/>
            <p:nvPr/>
          </p:nvSpPr>
          <p:spPr>
            <a:xfrm>
              <a:off x="4737155" y="498997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IC</a:t>
              </a:r>
              <a:r>
                <a:rPr lang="zh-TW" altLang="en-US" dirty="0"/>
                <a:t>定位與爬料偵測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E82E9ED-1520-7DBB-5195-920639A46A87}"/>
              </a:ext>
            </a:extLst>
          </p:cNvPr>
          <p:cNvGrpSpPr/>
          <p:nvPr/>
        </p:nvGrpSpPr>
        <p:grpSpPr>
          <a:xfrm>
            <a:off x="7678696" y="2576684"/>
            <a:ext cx="3190612" cy="2708597"/>
            <a:chOff x="7530564" y="1779945"/>
            <a:chExt cx="3190612" cy="2708597"/>
          </a:xfrm>
        </p:grpSpPr>
        <p:pic>
          <p:nvPicPr>
            <p:cNvPr id="14" name="圖片 13" descr="一張含有 陸上交通工具, 文字, 車輛, 戶外 的圖片&#10;&#10;自動產生的描述">
              <a:extLst>
                <a:ext uri="{FF2B5EF4-FFF2-40B4-BE49-F238E27FC236}">
                  <a16:creationId xmlns:a16="http://schemas.microsoft.com/office/drawing/2014/main" id="{3ECE6B43-C704-F37F-7335-C2724D183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1" r="37484" b="23643"/>
            <a:stretch/>
          </p:blipFill>
          <p:spPr>
            <a:xfrm>
              <a:off x="7530564" y="1779945"/>
              <a:ext cx="3190612" cy="2332003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A571B3-0E33-A33B-470D-A90A42FFEC59}"/>
                </a:ext>
              </a:extLst>
            </p:cNvPr>
            <p:cNvSpPr txBox="1"/>
            <p:nvPr/>
          </p:nvSpPr>
          <p:spPr>
            <a:xfrm>
              <a:off x="8571872" y="411921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車牌檢測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0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延伸應用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Google Shape;740;p37">
            <a:extLst>
              <a:ext uri="{FF2B5EF4-FFF2-40B4-BE49-F238E27FC236}">
                <a16:creationId xmlns:a16="http://schemas.microsoft.com/office/drawing/2014/main" id="{B0657EAB-9ECA-0946-4FB5-13894D94AC1E}"/>
              </a:ext>
            </a:extLst>
          </p:cNvPr>
          <p:cNvSpPr txBox="1">
            <a:spLocks/>
          </p:cNvSpPr>
          <p:nvPr/>
        </p:nvSpPr>
        <p:spPr>
          <a:xfrm>
            <a:off x="2767302" y="4763214"/>
            <a:ext cx="1493369" cy="648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zh-TW" altLang="en-US" dirty="0"/>
              <a:t>機械手臂</a:t>
            </a:r>
          </a:p>
        </p:txBody>
      </p:sp>
      <p:sp>
        <p:nvSpPr>
          <p:cNvPr id="5" name="Google Shape;746;p37">
            <a:extLst>
              <a:ext uri="{FF2B5EF4-FFF2-40B4-BE49-F238E27FC236}">
                <a16:creationId xmlns:a16="http://schemas.microsoft.com/office/drawing/2014/main" id="{7626A1E3-12E8-3D05-78EC-BA6C20263ED3}"/>
              </a:ext>
            </a:extLst>
          </p:cNvPr>
          <p:cNvSpPr txBox="1">
            <a:spLocks/>
          </p:cNvSpPr>
          <p:nvPr/>
        </p:nvSpPr>
        <p:spPr>
          <a:xfrm>
            <a:off x="6664456" y="4803062"/>
            <a:ext cx="1209991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zh-TW" altLang="en-US" dirty="0"/>
              <a:t>自走車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0C71CA-F33C-7F1E-42DC-9F4AF251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357" r="14127" b="10476"/>
          <a:stretch/>
        </p:blipFill>
        <p:spPr>
          <a:xfrm>
            <a:off x="2307762" y="2134634"/>
            <a:ext cx="2413369" cy="2760707"/>
          </a:xfrm>
          <a:prstGeom prst="rect">
            <a:avLst/>
          </a:prstGeom>
        </p:spPr>
      </p:pic>
      <p:pic>
        <p:nvPicPr>
          <p:cNvPr id="15" name="圖片 14" descr="一張含有 文字, 輪, 車輛, 螢幕擷取畫面 的圖片&#10;&#10;自動產生的描述">
            <a:extLst>
              <a:ext uri="{FF2B5EF4-FFF2-40B4-BE49-F238E27FC236}">
                <a16:creationId xmlns:a16="http://schemas.microsoft.com/office/drawing/2014/main" id="{0AFF0DB3-AC21-AD78-5F1C-C21B49CB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" t="13909" r="277" b="11888"/>
          <a:stretch/>
        </p:blipFill>
        <p:spPr>
          <a:xfrm>
            <a:off x="5537515" y="2967606"/>
            <a:ext cx="3463872" cy="19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7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IDE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環境建置與燒錄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 descr="一張含有 字型, 文字, 圖形, 符號 的圖片&#10;&#10;自動產生的描述">
            <a:extLst>
              <a:ext uri="{FF2B5EF4-FFF2-40B4-BE49-F238E27FC236}">
                <a16:creationId xmlns:a16="http://schemas.microsoft.com/office/drawing/2014/main" id="{720FD4ED-A1B5-DDFE-A807-4AC78F5F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7" y="1258348"/>
            <a:ext cx="2952616" cy="20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7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下載</a:t>
            </a:r>
            <a:r>
              <a:rPr lang="en-US" altLang="zh-TW" dirty="0"/>
              <a:t>Arduino IDE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F39C5D-837E-40F8-91DC-415B905FCD42}"/>
              </a:ext>
            </a:extLst>
          </p:cNvPr>
          <p:cNvSpPr txBox="1"/>
          <p:nvPr/>
        </p:nvSpPr>
        <p:spPr>
          <a:xfrm>
            <a:off x="3627825" y="6488668"/>
            <a:ext cx="347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https://www.arduino.cc/en/software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74EC28-672B-46D2-879B-2D2E0D6D4514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C106DE1-9507-13EA-D779-427087BFC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5" y="1318989"/>
            <a:ext cx="9190540" cy="516967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597D7A-D529-D944-A5FC-1CD28A99F542}"/>
              </a:ext>
            </a:extLst>
          </p:cNvPr>
          <p:cNvSpPr txBox="1"/>
          <p:nvPr/>
        </p:nvSpPr>
        <p:spPr>
          <a:xfrm>
            <a:off x="6705897" y="4091059"/>
            <a:ext cx="156966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下載安裝檔案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6301B8D-23B0-2F6B-0869-BA9BA88F3A40}"/>
              </a:ext>
            </a:extLst>
          </p:cNvPr>
          <p:cNvSpPr/>
          <p:nvPr/>
        </p:nvSpPr>
        <p:spPr>
          <a:xfrm>
            <a:off x="6053032" y="5040702"/>
            <a:ext cx="1787978" cy="2747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2B2055F-0FBB-599A-19F0-98D1177F53A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947021" y="4460391"/>
            <a:ext cx="543706" cy="5803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08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Arduino IDE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6CC12DF-AF25-D62A-6654-82DF1B97D446}"/>
              </a:ext>
            </a:extLst>
          </p:cNvPr>
          <p:cNvGrpSpPr/>
          <p:nvPr/>
        </p:nvGrpSpPr>
        <p:grpSpPr>
          <a:xfrm>
            <a:off x="499893" y="1467692"/>
            <a:ext cx="2137802" cy="3497576"/>
            <a:chOff x="175837" y="1753933"/>
            <a:chExt cx="2497013" cy="4085268"/>
          </a:xfrm>
        </p:grpSpPr>
        <p:pic>
          <p:nvPicPr>
            <p:cNvPr id="4" name="圖片 3" descr="一張含有 文字, 螢幕擷取畫面, 軟體, 電腦圖示 的圖片&#10;&#10;自動產生的描述">
              <a:extLst>
                <a:ext uri="{FF2B5EF4-FFF2-40B4-BE49-F238E27FC236}">
                  <a16:creationId xmlns:a16="http://schemas.microsoft.com/office/drawing/2014/main" id="{97326ECE-EEE8-DDE7-3A55-42B6B5119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99"/>
            <a:stretch/>
          </p:blipFill>
          <p:spPr>
            <a:xfrm>
              <a:off x="189950" y="1753933"/>
              <a:ext cx="2482900" cy="408526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E5BCF4-528D-4F2C-3E4C-BF3F24A1D3EF}"/>
                </a:ext>
              </a:extLst>
            </p:cNvPr>
            <p:cNvSpPr/>
            <p:nvPr/>
          </p:nvSpPr>
          <p:spPr>
            <a:xfrm>
              <a:off x="175837" y="3010619"/>
              <a:ext cx="2482900" cy="215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 descr="Arduino IDE 安裝 ">
            <a:extLst>
              <a:ext uri="{FF2B5EF4-FFF2-40B4-BE49-F238E27FC236}">
                <a16:creationId xmlns:a16="http://schemas.microsoft.com/office/drawing/2014/main" id="{AEAFA5EF-317D-4F03-A558-A2B98226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08" y="1467692"/>
            <a:ext cx="3381074" cy="2433297"/>
          </a:xfrm>
          <a:prstGeom prst="rect">
            <a:avLst/>
          </a:prstGeom>
        </p:spPr>
      </p:pic>
      <p:pic>
        <p:nvPicPr>
          <p:cNvPr id="12" name="圖片 11" descr="Arduino IDE 安裝 ">
            <a:extLst>
              <a:ext uri="{FF2B5EF4-FFF2-40B4-BE49-F238E27FC236}">
                <a16:creationId xmlns:a16="http://schemas.microsoft.com/office/drawing/2014/main" id="{236EA4DB-A439-4EA5-BAED-40E2A856A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82" y="2184999"/>
            <a:ext cx="3381074" cy="2433297"/>
          </a:xfrm>
          <a:prstGeom prst="rect">
            <a:avLst/>
          </a:prstGeom>
        </p:spPr>
      </p:pic>
      <p:pic>
        <p:nvPicPr>
          <p:cNvPr id="13" name="圖片 12" descr="Arduino IDE 安裝 ">
            <a:extLst>
              <a:ext uri="{FF2B5EF4-FFF2-40B4-BE49-F238E27FC236}">
                <a16:creationId xmlns:a16="http://schemas.microsoft.com/office/drawing/2014/main" id="{BDA785A7-F769-4EDC-B0BA-43BAA7085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3" y="2938939"/>
            <a:ext cx="3381074" cy="2433297"/>
          </a:xfrm>
          <a:prstGeom prst="rect">
            <a:avLst/>
          </a:prstGeom>
        </p:spPr>
      </p:pic>
      <p:pic>
        <p:nvPicPr>
          <p:cNvPr id="14" name="圖片 13" descr="Arduino IDE 安裝 ">
            <a:extLst>
              <a:ext uri="{FF2B5EF4-FFF2-40B4-BE49-F238E27FC236}">
                <a16:creationId xmlns:a16="http://schemas.microsoft.com/office/drawing/2014/main" id="{7F896B5B-5DBA-4676-9512-428E6E64A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24" y="3388441"/>
            <a:ext cx="3381074" cy="2433297"/>
          </a:xfrm>
          <a:prstGeom prst="rect">
            <a:avLst/>
          </a:prstGeom>
        </p:spPr>
      </p:pic>
      <p:pic>
        <p:nvPicPr>
          <p:cNvPr id="15" name="圖片 14" descr="Arduino IDE 安裝 ">
            <a:extLst>
              <a:ext uri="{FF2B5EF4-FFF2-40B4-BE49-F238E27FC236}">
                <a16:creationId xmlns:a16="http://schemas.microsoft.com/office/drawing/2014/main" id="{387B983E-4A76-4CDA-A617-CF0D4EBCF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1" y="4024828"/>
            <a:ext cx="3381074" cy="24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FCEEB-B9CA-3C5E-8B55-39F4EA88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0" y="1454771"/>
            <a:ext cx="5050175" cy="5374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執行環境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C2F828-F1E1-4B72-AA20-A5CBEABB5C62}"/>
              </a:ext>
            </a:extLst>
          </p:cNvPr>
          <p:cNvSpPr/>
          <p:nvPr/>
        </p:nvSpPr>
        <p:spPr>
          <a:xfrm>
            <a:off x="1803629" y="3361888"/>
            <a:ext cx="1728135" cy="258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55A6DE-9B4A-4378-90F8-FF18305518FC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497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3BBBB-EA24-4D93-A596-25469A64B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896" y="952574"/>
            <a:ext cx="8596668" cy="555728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相關應用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3EA8E9-7D70-4281-8BDE-3C042AA5E766}"/>
              </a:ext>
            </a:extLst>
          </p:cNvPr>
          <p:cNvSpPr/>
          <p:nvPr/>
        </p:nvSpPr>
        <p:spPr>
          <a:xfrm>
            <a:off x="10872132" y="180282"/>
            <a:ext cx="1319868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242882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338076C-0746-1F53-CEA7-B24A2F0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4" y="1394897"/>
            <a:ext cx="4841153" cy="51374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執行環境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FC160F-D1E5-4C31-BFFF-5761BA9BDABB}"/>
              </a:ext>
            </a:extLst>
          </p:cNvPr>
          <p:cNvSpPr/>
          <p:nvPr/>
        </p:nvSpPr>
        <p:spPr>
          <a:xfrm>
            <a:off x="2406936" y="4977935"/>
            <a:ext cx="4631428" cy="25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15A271-B909-4CD8-AC06-2E52AB8FBF51}"/>
              </a:ext>
            </a:extLst>
          </p:cNvPr>
          <p:cNvSpPr txBox="1"/>
          <p:nvPr/>
        </p:nvSpPr>
        <p:spPr>
          <a:xfrm>
            <a:off x="7504268" y="3745717"/>
            <a:ext cx="3242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https://github.com/ideashatch/HUB-8735/raw/main/amebapro2_arduino/Arduino_package/ideasHatch.json</a:t>
            </a:r>
            <a:endParaRPr lang="zh-TW" altLang="en-US" sz="1400" dirty="0"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77B3CD86-66EB-45CE-9906-3CC3D41DED6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7038364" y="4115049"/>
            <a:ext cx="465904" cy="99128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ADE2868-4A60-4436-92EC-3911E07E4F8D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9DAE9A-5160-904F-4A17-0772297AA948}"/>
              </a:ext>
            </a:extLst>
          </p:cNvPr>
          <p:cNvSpPr/>
          <p:nvPr/>
        </p:nvSpPr>
        <p:spPr>
          <a:xfrm>
            <a:off x="3716323" y="5016617"/>
            <a:ext cx="2625753" cy="16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0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5C9E18-037E-B292-3E4D-D141580F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4" y="1394897"/>
            <a:ext cx="4841153" cy="51374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儲存偏好設定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BED3E4-8836-4C53-A71D-5CA5B9A79AE0}"/>
              </a:ext>
            </a:extLst>
          </p:cNvPr>
          <p:cNvSpPr/>
          <p:nvPr/>
        </p:nvSpPr>
        <p:spPr>
          <a:xfrm>
            <a:off x="6216395" y="5446482"/>
            <a:ext cx="620632" cy="24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CFE1CD-3B84-43CB-9406-8A40BB2AE087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80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5402575-4E72-D35C-F95B-C02FBD08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37" y="2046556"/>
            <a:ext cx="2572109" cy="3258005"/>
          </a:xfrm>
          <a:prstGeom prst="rect">
            <a:avLst/>
          </a:prstGeo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1468601-11C8-B2EB-BD52-39F844AE7F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9"/>
          <a:stretch/>
        </p:blipFill>
        <p:spPr>
          <a:xfrm>
            <a:off x="684352" y="1623700"/>
            <a:ext cx="2482900" cy="40852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增加環境檔案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BED3E4-8836-4C53-A71D-5CA5B9A79AE0}"/>
              </a:ext>
            </a:extLst>
          </p:cNvPr>
          <p:cNvSpPr/>
          <p:nvPr/>
        </p:nvSpPr>
        <p:spPr>
          <a:xfrm>
            <a:off x="751464" y="2687058"/>
            <a:ext cx="1119281" cy="232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CFE1CD-3B84-43CB-9406-8A40BB2AE087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6F446C-CCB5-4AB5-8367-F5BD6A97F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4"/>
          <a:stretch/>
        </p:blipFill>
        <p:spPr>
          <a:xfrm>
            <a:off x="7107518" y="2333493"/>
            <a:ext cx="4332968" cy="2931211"/>
          </a:xfrm>
          <a:prstGeom prst="rect">
            <a:avLst/>
          </a:prstGeom>
        </p:spPr>
      </p:pic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E5C512E-A320-42AB-918D-5CA52C416069}"/>
              </a:ext>
            </a:extLst>
          </p:cNvPr>
          <p:cNvCxnSpPr>
            <a:cxnSpLocks/>
            <a:stCxn id="15" idx="3"/>
            <a:endCxn id="5" idx="2"/>
          </p:cNvCxnSpPr>
          <p:nvPr/>
        </p:nvCxnSpPr>
        <p:spPr>
          <a:xfrm>
            <a:off x="1870745" y="2803214"/>
            <a:ext cx="7403257" cy="2461490"/>
          </a:xfrm>
          <a:prstGeom prst="bentConnector4">
            <a:avLst>
              <a:gd name="adj1" fmla="val 23243"/>
              <a:gd name="adj2" fmla="val 10928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B6E84D-5B22-813C-9799-27F103E772E7}"/>
              </a:ext>
            </a:extLst>
          </p:cNvPr>
          <p:cNvSpPr txBox="1"/>
          <p:nvPr/>
        </p:nvSpPr>
        <p:spPr>
          <a:xfrm>
            <a:off x="2049768" y="5708967"/>
            <a:ext cx="702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解壓縮</a:t>
            </a:r>
            <a:r>
              <a:rPr lang="en-US" altLang="zh-TW" dirty="0"/>
              <a:t>Arduino15.zip</a:t>
            </a:r>
            <a:r>
              <a:rPr lang="zh-TW" altLang="en-US" dirty="0"/>
              <a:t>至</a:t>
            </a:r>
            <a:r>
              <a:rPr lang="en-US" altLang="zh-TW" dirty="0"/>
              <a:t>C:\Users\</a:t>
            </a:r>
            <a:r>
              <a:rPr lang="zh-TW" altLang="en-US" dirty="0">
                <a:solidFill>
                  <a:srgbClr val="FF0000"/>
                </a:solidFill>
              </a:rPr>
              <a:t>使用者名稱</a:t>
            </a:r>
            <a:r>
              <a:rPr lang="en-US" altLang="zh-TW" dirty="0"/>
              <a:t>\</a:t>
            </a:r>
            <a:r>
              <a:rPr lang="en-US" altLang="zh-TW" dirty="0" err="1"/>
              <a:t>AppData</a:t>
            </a:r>
            <a:r>
              <a:rPr lang="en-US" altLang="zh-TW" dirty="0"/>
              <a:t>\Local\Arduino15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98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安裝驅動程式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39EA14-ACD2-84C3-F0C7-4CDB39E5E0DA}"/>
              </a:ext>
            </a:extLst>
          </p:cNvPr>
          <p:cNvSpPr txBox="1"/>
          <p:nvPr/>
        </p:nvSpPr>
        <p:spPr>
          <a:xfrm>
            <a:off x="752912" y="2690336"/>
            <a:ext cx="6629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</a:t>
            </a:r>
            <a:r>
              <a:rPr lang="en-US" altLang="zh-TW" dirty="0"/>
              <a:t>HUB 8735 ultra </a:t>
            </a:r>
            <a:r>
              <a:rPr lang="zh-TW" altLang="en-US" dirty="0"/>
              <a:t>透過 </a:t>
            </a:r>
            <a:r>
              <a:rPr lang="en-US" altLang="zh-TW" dirty="0"/>
              <a:t>USB Type-C </a:t>
            </a:r>
            <a:r>
              <a:rPr lang="zh-TW" altLang="en-US" dirty="0"/>
              <a:t>連接電腦。</a:t>
            </a:r>
            <a:r>
              <a:rPr lang="en-US" altLang="zh-TW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若是第一次使用</a:t>
            </a:r>
            <a:r>
              <a:rPr lang="en-US" altLang="zh-TW" dirty="0"/>
              <a:t>HUB 8735 ultra</a:t>
            </a:r>
            <a:r>
              <a:rPr lang="zh-TW" altLang="en-US" dirty="0"/>
              <a:t>，系統會自動安裝此驅動程式。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若有找不到驅動程式 </a:t>
            </a:r>
            <a:r>
              <a:rPr lang="en-US" altLang="zh-TW" dirty="0"/>
              <a:t>Confidential </a:t>
            </a:r>
            <a:r>
              <a:rPr lang="zh-TW" altLang="en-US" dirty="0"/>
              <a:t>的問題，可以從下方網址下載相關驅動程式。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2"/>
              </a:rPr>
              <a:t>https://www.wch-ic.com/downloads/CH341SER_ZIP.html</a:t>
            </a:r>
            <a:endParaRPr lang="en-US" altLang="zh-TW" dirty="0"/>
          </a:p>
        </p:txBody>
      </p:sp>
      <p:pic>
        <p:nvPicPr>
          <p:cNvPr id="6" name="圖片 5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7C090E93-1A2D-4C08-4021-AD361933C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7631507" y="1729612"/>
            <a:ext cx="1767281" cy="39613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98B92C-4E7D-6EB2-47CA-DD79F371C3A6}"/>
              </a:ext>
            </a:extLst>
          </p:cNvPr>
          <p:cNvSpPr/>
          <p:nvPr/>
        </p:nvSpPr>
        <p:spPr>
          <a:xfrm>
            <a:off x="8689920" y="4972826"/>
            <a:ext cx="610998" cy="588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0FB16D-742F-9806-15FE-72FA96889D00}"/>
              </a:ext>
            </a:extLst>
          </p:cNvPr>
          <p:cNvSpPr txBox="1"/>
          <p:nvPr/>
        </p:nvSpPr>
        <p:spPr>
          <a:xfrm>
            <a:off x="8307282" y="5690955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USB</a:t>
            </a:r>
            <a:r>
              <a:rPr lang="zh-TW" altLang="en-US" dirty="0"/>
              <a:t> </a:t>
            </a:r>
            <a:r>
              <a:rPr lang="en-US" altLang="zh-TW" dirty="0"/>
              <a:t>Type-C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789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安裝驅動程式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7A798E-7490-5A90-AA48-09A7707A4062}"/>
              </a:ext>
            </a:extLst>
          </p:cNvPr>
          <p:cNvGrpSpPr/>
          <p:nvPr/>
        </p:nvGrpSpPr>
        <p:grpSpPr>
          <a:xfrm>
            <a:off x="4726378" y="2144818"/>
            <a:ext cx="1996580" cy="4138438"/>
            <a:chOff x="5097710" y="2171403"/>
            <a:chExt cx="1996580" cy="4138438"/>
          </a:xfrm>
        </p:grpSpPr>
        <p:pic>
          <p:nvPicPr>
            <p:cNvPr id="4" name="圖片 3" descr="一張含有 文字, 螢幕擷取畫面, 軟體, 電腦圖示 的圖片&#10;&#10;自動產生的描述">
              <a:extLst>
                <a:ext uri="{FF2B5EF4-FFF2-40B4-BE49-F238E27FC236}">
                  <a16:creationId xmlns:a16="http://schemas.microsoft.com/office/drawing/2014/main" id="{05A305A0-93D5-08B6-159D-67805D648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8" t="23044" r="58285"/>
            <a:stretch/>
          </p:blipFill>
          <p:spPr>
            <a:xfrm>
              <a:off x="5097710" y="2171403"/>
              <a:ext cx="1996580" cy="376910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92A58F-5E70-B4B1-6058-96E0612D2A8C}"/>
                </a:ext>
              </a:extLst>
            </p:cNvPr>
            <p:cNvSpPr/>
            <p:nvPr/>
          </p:nvSpPr>
          <p:spPr>
            <a:xfrm>
              <a:off x="5097710" y="4245929"/>
              <a:ext cx="1168866" cy="1834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9E8AAF7-7C5E-05FF-66BE-EEC341C8E0F4}"/>
                </a:ext>
              </a:extLst>
            </p:cNvPr>
            <p:cNvSpPr txBox="1"/>
            <p:nvPr/>
          </p:nvSpPr>
          <p:spPr>
            <a:xfrm>
              <a:off x="5576659" y="5940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右鍵安裝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AE1E743-95B2-E6A3-C5CA-C90232D6644F}"/>
              </a:ext>
            </a:extLst>
          </p:cNvPr>
          <p:cNvGrpSpPr/>
          <p:nvPr/>
        </p:nvGrpSpPr>
        <p:grpSpPr>
          <a:xfrm>
            <a:off x="7403780" y="1260583"/>
            <a:ext cx="2723823" cy="5022673"/>
            <a:chOff x="7802926" y="1287168"/>
            <a:chExt cx="2723823" cy="502267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9A6C829-582B-22C8-1687-37F28B59D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6705" y="1287168"/>
              <a:ext cx="2216266" cy="465334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F87193-1FEE-423D-27DE-D3ECE7E400B4}"/>
                </a:ext>
              </a:extLst>
            </p:cNvPr>
            <p:cNvSpPr/>
            <p:nvPr/>
          </p:nvSpPr>
          <p:spPr>
            <a:xfrm>
              <a:off x="8513898" y="4142815"/>
              <a:ext cx="1659621" cy="206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1C547AC-E14E-C796-C897-9025E1C39053}"/>
                </a:ext>
              </a:extLst>
            </p:cNvPr>
            <p:cNvSpPr txBox="1"/>
            <p:nvPr/>
          </p:nvSpPr>
          <p:spPr>
            <a:xfrm>
              <a:off x="7802926" y="5940509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確認電腦有讀取到序列埠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30AD1C2-901D-7E98-6773-FA03B3D0C08C}"/>
              </a:ext>
            </a:extLst>
          </p:cNvPr>
          <p:cNvGrpSpPr/>
          <p:nvPr/>
        </p:nvGrpSpPr>
        <p:grpSpPr>
          <a:xfrm>
            <a:off x="1562656" y="1828656"/>
            <a:ext cx="2482900" cy="4454600"/>
            <a:chOff x="1615841" y="1930400"/>
            <a:chExt cx="2482900" cy="4454600"/>
          </a:xfrm>
        </p:grpSpPr>
        <p:pic>
          <p:nvPicPr>
            <p:cNvPr id="8" name="圖片 7" descr="一張含有 文字, 螢幕擷取畫面, 軟體, 電腦圖示 的圖片&#10;&#10;自動產生的描述">
              <a:extLst>
                <a:ext uri="{FF2B5EF4-FFF2-40B4-BE49-F238E27FC236}">
                  <a16:creationId xmlns:a16="http://schemas.microsoft.com/office/drawing/2014/main" id="{59840F59-0CBC-3772-16C6-D00D6E7FB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99"/>
            <a:stretch/>
          </p:blipFill>
          <p:spPr>
            <a:xfrm>
              <a:off x="1615841" y="1930400"/>
              <a:ext cx="2482900" cy="408526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265090-BA89-681C-7093-C089A3C0F807}"/>
                </a:ext>
              </a:extLst>
            </p:cNvPr>
            <p:cNvSpPr/>
            <p:nvPr/>
          </p:nvSpPr>
          <p:spPr>
            <a:xfrm>
              <a:off x="1688425" y="3338818"/>
              <a:ext cx="1130276" cy="266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2E55D8-7D75-20DC-5A51-37E0651718AD}"/>
                </a:ext>
              </a:extLst>
            </p:cNvPr>
            <p:cNvSpPr txBox="1"/>
            <p:nvPr/>
          </p:nvSpPr>
          <p:spPr>
            <a:xfrm>
              <a:off x="1633120" y="6015668"/>
              <a:ext cx="2371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解壓縮</a:t>
              </a:r>
              <a:r>
                <a:rPr lang="en-US" altLang="zh-TW" dirty="0"/>
                <a:t>CH341SER.ZIP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456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5032C83-4AA1-2CE4-4D15-0D365355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52" y="1418890"/>
            <a:ext cx="5688058" cy="51287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開啟開發板管理員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F902800-D77B-BFB8-7BE9-D8442C13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47" y="1418889"/>
            <a:ext cx="5694763" cy="51287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C160F-D1E5-4C31-BFFF-5761BA9BDABB}"/>
              </a:ext>
            </a:extLst>
          </p:cNvPr>
          <p:cNvSpPr/>
          <p:nvPr/>
        </p:nvSpPr>
        <p:spPr>
          <a:xfrm>
            <a:off x="2007275" y="2429297"/>
            <a:ext cx="1801328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C343A3-5362-4CCE-A737-8EC1381EB25C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212B79-3A2E-4FC0-B3E2-CBECA6CA57BC}"/>
              </a:ext>
            </a:extLst>
          </p:cNvPr>
          <p:cNvSpPr/>
          <p:nvPr/>
        </p:nvSpPr>
        <p:spPr>
          <a:xfrm>
            <a:off x="1543252" y="2621428"/>
            <a:ext cx="369438" cy="381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849883-C493-FF01-F058-B53EDC6B170E}"/>
              </a:ext>
            </a:extLst>
          </p:cNvPr>
          <p:cNvSpPr txBox="1"/>
          <p:nvPr/>
        </p:nvSpPr>
        <p:spPr>
          <a:xfrm>
            <a:off x="7426147" y="235971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搜尋</a:t>
            </a:r>
            <a:r>
              <a:rPr lang="en-US" altLang="zh-TW" dirty="0">
                <a:solidFill>
                  <a:srgbClr val="FF0000"/>
                </a:solidFill>
              </a:rPr>
              <a:t>HUB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8735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BA13417-42AE-C280-AF67-CDD1DD2A6FFC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808603" y="2544384"/>
            <a:ext cx="3617544" cy="4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20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C3E078-00D5-430C-4389-73EE4EA8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49" y="1599907"/>
            <a:ext cx="5878778" cy="52580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Blink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40C93-A72B-0C29-3CE2-7FE65964FFA8}"/>
              </a:ext>
            </a:extLst>
          </p:cNvPr>
          <p:cNvSpPr/>
          <p:nvPr/>
        </p:nvSpPr>
        <p:spPr>
          <a:xfrm>
            <a:off x="5037561" y="2362130"/>
            <a:ext cx="1380018" cy="238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83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9551E0-6DF6-4972-50D5-8BE36BC7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1295"/>
            <a:ext cx="5676491" cy="52529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Blink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40C93-A72B-0C29-3CE2-7FE65964FFA8}"/>
              </a:ext>
            </a:extLst>
          </p:cNvPr>
          <p:cNvSpPr/>
          <p:nvPr/>
        </p:nvSpPr>
        <p:spPr>
          <a:xfrm>
            <a:off x="705774" y="1815366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E4B2E6-ACCE-EFC4-A7A2-221C168107F3}"/>
              </a:ext>
            </a:extLst>
          </p:cNvPr>
          <p:cNvSpPr/>
          <p:nvPr/>
        </p:nvSpPr>
        <p:spPr>
          <a:xfrm>
            <a:off x="1004167" y="1815366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0E4884-2DAA-87CE-4C4B-CE480A924D88}"/>
              </a:ext>
            </a:extLst>
          </p:cNvPr>
          <p:cNvSpPr/>
          <p:nvPr/>
        </p:nvSpPr>
        <p:spPr>
          <a:xfrm>
            <a:off x="1599178" y="1810982"/>
            <a:ext cx="1748030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72E42B63-C8E4-8383-29B5-21F372099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7929317" y="1810982"/>
            <a:ext cx="1767281" cy="39613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8052A80-978C-BF13-7A4A-2ACA13513DC2}"/>
              </a:ext>
            </a:extLst>
          </p:cNvPr>
          <p:cNvSpPr/>
          <p:nvPr/>
        </p:nvSpPr>
        <p:spPr>
          <a:xfrm>
            <a:off x="8953190" y="4224405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E934A2-0398-2145-C27C-FBCC503D78FA}"/>
              </a:ext>
            </a:extLst>
          </p:cNvPr>
          <p:cNvSpPr txBox="1"/>
          <p:nvPr/>
        </p:nvSpPr>
        <p:spPr>
          <a:xfrm>
            <a:off x="9793202" y="41741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13D79B2-9420-1D74-BAEB-934E0A0F6900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9226415" y="4358835"/>
            <a:ext cx="566787" cy="25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D176A2-BD60-4062-00E4-C38B05C3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4" y="1693819"/>
            <a:ext cx="5075104" cy="45545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ED659F-3589-590D-C756-B410F898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75" y="1693819"/>
            <a:ext cx="5044626" cy="45204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選擇開發板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FC160F-D1E5-4C31-BFFF-5761BA9BDABB}"/>
              </a:ext>
            </a:extLst>
          </p:cNvPr>
          <p:cNvSpPr/>
          <p:nvPr/>
        </p:nvSpPr>
        <p:spPr>
          <a:xfrm>
            <a:off x="1233181" y="3140292"/>
            <a:ext cx="1803634" cy="399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7EA7E8-BFB8-416D-B05F-C050D17F3425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5C4C4F7-1517-E376-D53B-EC91F753EF6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36815" y="3340223"/>
            <a:ext cx="2994869" cy="468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F05219A-B2B7-83D8-75F2-9A4C880A647E}"/>
              </a:ext>
            </a:extLst>
          </p:cNvPr>
          <p:cNvSpPr/>
          <p:nvPr/>
        </p:nvSpPr>
        <p:spPr>
          <a:xfrm>
            <a:off x="9715849" y="5164181"/>
            <a:ext cx="686500" cy="33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7887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47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燒錄與偵錯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127E236E-95E4-A636-34BA-6EB6FB9A3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4613943" y="1234661"/>
            <a:ext cx="1767281" cy="39613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EA0484-2831-A4A5-9340-596690D266BC}"/>
              </a:ext>
            </a:extLst>
          </p:cNvPr>
          <p:cNvSpPr/>
          <p:nvPr/>
        </p:nvSpPr>
        <p:spPr>
          <a:xfrm>
            <a:off x="5796793" y="3952586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4069F2-8B0C-F5B7-CB76-57F539FBAA40}"/>
              </a:ext>
            </a:extLst>
          </p:cNvPr>
          <p:cNvSpPr txBox="1"/>
          <p:nvPr/>
        </p:nvSpPr>
        <p:spPr>
          <a:xfrm>
            <a:off x="6803471" y="396936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RESET</a:t>
            </a:r>
            <a:r>
              <a:rPr lang="zh-TW" altLang="en-US" dirty="0"/>
              <a:t>按鈕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47C4DD-BA28-9262-55A4-8F536071A44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8796" y="4149727"/>
            <a:ext cx="704675" cy="4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F374D40-7B91-6BBC-27D3-66C8750E8842}"/>
              </a:ext>
            </a:extLst>
          </p:cNvPr>
          <p:cNvSpPr/>
          <p:nvPr/>
        </p:nvSpPr>
        <p:spPr>
          <a:xfrm>
            <a:off x="5078064" y="3683431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269B58-4658-9A78-65EE-491D86EB516B}"/>
              </a:ext>
            </a:extLst>
          </p:cNvPr>
          <p:cNvSpPr txBox="1"/>
          <p:nvPr/>
        </p:nvSpPr>
        <p:spPr>
          <a:xfrm>
            <a:off x="3283314" y="3691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功能按鈕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A18EFA4-906F-351D-0C6A-AD3F4F29FE36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4391310" y="3876269"/>
            <a:ext cx="686754" cy="4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1EAF35-0877-0B4C-5E84-45F280826DA2}"/>
              </a:ext>
            </a:extLst>
          </p:cNvPr>
          <p:cNvSpPr txBox="1"/>
          <p:nvPr/>
        </p:nvSpPr>
        <p:spPr>
          <a:xfrm>
            <a:off x="2263627" y="5430106"/>
            <a:ext cx="646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可直接透過按住功能鍵與短按</a:t>
            </a:r>
            <a:r>
              <a:rPr lang="en-US" altLang="zh-TW" dirty="0"/>
              <a:t>Reset</a:t>
            </a:r>
            <a:r>
              <a:rPr lang="zh-TW" altLang="en-US" dirty="0"/>
              <a:t>鍵進入</a:t>
            </a:r>
            <a:r>
              <a:rPr lang="en-US" altLang="zh-TW" dirty="0"/>
              <a:t>Download mode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(</a:t>
            </a:r>
            <a:r>
              <a:rPr lang="zh-TW" altLang="en-US" dirty="0"/>
              <a:t>仍保留短路</a:t>
            </a:r>
            <a:r>
              <a:rPr lang="en-US" altLang="zh-TW" dirty="0"/>
              <a:t>3V3</a:t>
            </a:r>
            <a:r>
              <a:rPr lang="zh-TW" altLang="en-US" dirty="0"/>
              <a:t>及</a:t>
            </a:r>
            <a:r>
              <a:rPr lang="en-US" altLang="zh-TW" dirty="0"/>
              <a:t>Pin14</a:t>
            </a:r>
            <a:r>
              <a:rPr lang="zh-TW" altLang="en-US" dirty="0"/>
              <a:t>的方式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0AE28D-34E1-CEB5-3296-129AD22480BD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環境建置與燒錄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9C7711-8889-17B6-59BA-6D4C42132CFC}"/>
              </a:ext>
            </a:extLst>
          </p:cNvPr>
          <p:cNvSpPr/>
          <p:nvPr/>
        </p:nvSpPr>
        <p:spPr>
          <a:xfrm>
            <a:off x="6096000" y="1619189"/>
            <a:ext cx="273225" cy="3190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6FD612-B2BD-BA69-99B9-2DCA9BC35510}"/>
              </a:ext>
            </a:extLst>
          </p:cNvPr>
          <p:cNvSpPr txBox="1"/>
          <p:nvPr/>
        </p:nvSpPr>
        <p:spPr>
          <a:xfrm>
            <a:off x="6655461" y="131707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短路</a:t>
            </a:r>
            <a:endParaRPr lang="en-US" altLang="zh-TW" dirty="0"/>
          </a:p>
          <a:p>
            <a:r>
              <a:rPr lang="en-US" altLang="zh-TW" dirty="0"/>
              <a:t>BOOT_V3P3</a:t>
            </a:r>
          </a:p>
          <a:p>
            <a:r>
              <a:rPr lang="en-US" altLang="zh-TW" dirty="0"/>
              <a:t>BOOT_MODE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BD79FDE-BA45-9AB7-28F9-08B2237F1CB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369225" y="1778737"/>
            <a:ext cx="28623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7782B51-A20D-9D92-3647-D7E6B2E3C72D}"/>
              </a:ext>
            </a:extLst>
          </p:cNvPr>
          <p:cNvSpPr/>
          <p:nvPr/>
        </p:nvSpPr>
        <p:spPr>
          <a:xfrm>
            <a:off x="4613943" y="1580338"/>
            <a:ext cx="372414" cy="4445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718ED1-9157-2CBD-BA47-E4D545F264B3}"/>
              </a:ext>
            </a:extLst>
          </p:cNvPr>
          <p:cNvSpPr txBox="1"/>
          <p:nvPr/>
        </p:nvSpPr>
        <p:spPr>
          <a:xfrm>
            <a:off x="822236" y="1448690"/>
            <a:ext cx="3312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注意</a:t>
            </a:r>
            <a:r>
              <a:rPr lang="en-US" altLang="zh-TW" sz="2000" dirty="0">
                <a:solidFill>
                  <a:srgbClr val="FF0000"/>
                </a:solidFill>
              </a:rPr>
              <a:t>:</a:t>
            </a:r>
            <a:r>
              <a:rPr lang="zh-TW" altLang="en-US" sz="2000" dirty="0">
                <a:solidFill>
                  <a:srgbClr val="FF0000"/>
                </a:solidFill>
              </a:rPr>
              <a:t>再插上</a:t>
            </a:r>
            <a:r>
              <a:rPr lang="en-US" altLang="zh-TW" sz="2000" dirty="0">
                <a:solidFill>
                  <a:srgbClr val="FF0000"/>
                </a:solidFill>
              </a:rPr>
              <a:t>USB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type-C</a:t>
            </a:r>
            <a:r>
              <a:rPr lang="zh-TW" altLang="en-US" sz="2000" dirty="0">
                <a:solidFill>
                  <a:srgbClr val="FF0000"/>
                </a:solidFill>
              </a:rPr>
              <a:t>之前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zh-TW" altLang="en-US" sz="2000" dirty="0">
                <a:solidFill>
                  <a:srgbClr val="FF0000"/>
                </a:solidFill>
              </a:rPr>
              <a:t>不要接到左側的</a:t>
            </a:r>
            <a:r>
              <a:rPr lang="en-US" altLang="zh-TW" sz="2000" dirty="0">
                <a:solidFill>
                  <a:srgbClr val="FF0000"/>
                </a:solidFill>
              </a:rPr>
              <a:t>5V</a:t>
            </a:r>
            <a:r>
              <a:rPr lang="zh-TW" altLang="en-US" sz="2000" dirty="0">
                <a:solidFill>
                  <a:srgbClr val="FF0000"/>
                </a:solidFill>
              </a:rPr>
              <a:t>與</a:t>
            </a:r>
            <a:r>
              <a:rPr lang="en-US" altLang="zh-TW" sz="2000" dirty="0">
                <a:solidFill>
                  <a:srgbClr val="FF0000"/>
                </a:solidFill>
              </a:rPr>
              <a:t>GND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1902395-759B-B61A-18ED-2D444EE47EE8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4134361" y="1802633"/>
            <a:ext cx="47958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乘號 2">
            <a:extLst>
              <a:ext uri="{FF2B5EF4-FFF2-40B4-BE49-F238E27FC236}">
                <a16:creationId xmlns:a16="http://schemas.microsoft.com/office/drawing/2014/main" id="{6DCC13EC-C155-F059-E4C0-81F4D9EE47DB}"/>
              </a:ext>
            </a:extLst>
          </p:cNvPr>
          <p:cNvSpPr/>
          <p:nvPr/>
        </p:nvSpPr>
        <p:spPr>
          <a:xfrm>
            <a:off x="4284105" y="1317072"/>
            <a:ext cx="1051662" cy="955222"/>
          </a:xfrm>
          <a:prstGeom prst="mathMultiply">
            <a:avLst>
              <a:gd name="adj1" fmla="val 74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6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6" grpId="0" animBg="1"/>
      <p:bldP spid="7" grpId="0"/>
      <p:bldP spid="9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98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瑞昱原廠範例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7EA7E8-BFB8-416D-B05F-C050D17F3425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補充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A87ABE-58C5-7DC0-C636-9495906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" y="1425989"/>
            <a:ext cx="6899165" cy="52055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4868299-6F1A-F8CA-1DA9-55E9A3FC163D}"/>
              </a:ext>
            </a:extLst>
          </p:cNvPr>
          <p:cNvSpPr txBox="1"/>
          <p:nvPr/>
        </p:nvSpPr>
        <p:spPr>
          <a:xfrm>
            <a:off x="7571658" y="6354497"/>
            <a:ext cx="3674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https://www.amebaiot.com/zh/ameba-arduino-summary/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C010833-40F9-EC18-BBEE-0C90F4D6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2" y="2850061"/>
            <a:ext cx="5980927" cy="29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18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7B4DDC8-802E-15CA-04C6-4F543F0A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" y="1685342"/>
            <a:ext cx="6039693" cy="46488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Button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F6D48B-88F3-8300-E809-B4C24AA8C3A8}"/>
              </a:ext>
            </a:extLst>
          </p:cNvPr>
          <p:cNvSpPr/>
          <p:nvPr/>
        </p:nvSpPr>
        <p:spPr>
          <a:xfrm>
            <a:off x="4869149" y="2894031"/>
            <a:ext cx="1649097" cy="251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61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Button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72E42B63-C8E4-8383-29B5-21F372099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7929317" y="1810982"/>
            <a:ext cx="1767281" cy="39613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8052A80-978C-BF13-7A4A-2ACA13513DC2}"/>
              </a:ext>
            </a:extLst>
          </p:cNvPr>
          <p:cNvSpPr/>
          <p:nvPr/>
        </p:nvSpPr>
        <p:spPr>
          <a:xfrm>
            <a:off x="8953190" y="4224405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8DFBDA-775A-1DF1-28C9-FEDA4FBA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7" b="16330"/>
          <a:stretch/>
        </p:blipFill>
        <p:spPr>
          <a:xfrm>
            <a:off x="623749" y="2022392"/>
            <a:ext cx="6205294" cy="43035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3AB359-B3C0-3B91-93BE-A928FE8DDCD8}"/>
              </a:ext>
            </a:extLst>
          </p:cNvPr>
          <p:cNvSpPr/>
          <p:nvPr/>
        </p:nvSpPr>
        <p:spPr>
          <a:xfrm>
            <a:off x="1991726" y="2214694"/>
            <a:ext cx="273225" cy="17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42BF35-275C-C5E5-4E80-6A01C8887300}"/>
              </a:ext>
            </a:extLst>
          </p:cNvPr>
          <p:cNvSpPr txBox="1"/>
          <p:nvPr/>
        </p:nvSpPr>
        <p:spPr>
          <a:xfrm>
            <a:off x="4975668" y="20300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更改為</a:t>
            </a:r>
            <a:r>
              <a:rPr lang="en-US" altLang="zh-TW" dirty="0">
                <a:solidFill>
                  <a:srgbClr val="FF0000"/>
                </a:solidFill>
              </a:rPr>
              <a:t>PUSH_BTN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80E82BD-D52B-14B9-F388-E7872073CF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64951" y="2214694"/>
            <a:ext cx="2710717" cy="88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ECCA213-4760-7DD1-AD86-AB3F307F1796}"/>
              </a:ext>
            </a:extLst>
          </p:cNvPr>
          <p:cNvSpPr/>
          <p:nvPr/>
        </p:nvSpPr>
        <p:spPr>
          <a:xfrm>
            <a:off x="1953007" y="2391724"/>
            <a:ext cx="273225" cy="17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200DBC-BBA7-E3A8-68BA-BA3F223D9CE6}"/>
              </a:ext>
            </a:extLst>
          </p:cNvPr>
          <p:cNvSpPr txBox="1"/>
          <p:nvPr/>
        </p:nvSpPr>
        <p:spPr>
          <a:xfrm>
            <a:off x="4936949" y="3297364"/>
            <a:ext cx="234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更改為</a:t>
            </a:r>
            <a:r>
              <a:rPr lang="en-US" altLang="zh-TW" dirty="0">
                <a:solidFill>
                  <a:srgbClr val="FF0000"/>
                </a:solidFill>
              </a:rPr>
              <a:t>LED_BUILTIN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0536E57-5BFC-A80B-EC6D-5245A31930D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226232" y="2480239"/>
            <a:ext cx="2710717" cy="1001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8AD7072-7685-BDAA-2FCC-E373DEE3D5C9}"/>
              </a:ext>
            </a:extLst>
          </p:cNvPr>
          <p:cNvSpPr/>
          <p:nvPr/>
        </p:nvSpPr>
        <p:spPr>
          <a:xfrm>
            <a:off x="8378535" y="4301304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8E32A24E-3E30-B8EA-AA28-D4CFEAAC2709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019817" y="2214694"/>
            <a:ext cx="1495331" cy="208661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0833F6D-5F5D-8646-6165-22540CF2B107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>
            <a:off x="7280539" y="3482030"/>
            <a:ext cx="1809264" cy="1061471"/>
          </a:xfrm>
          <a:prstGeom prst="bentConnector4">
            <a:avLst>
              <a:gd name="adj1" fmla="val 46225"/>
              <a:gd name="adj2" fmla="val 1215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01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PWM_CameraLED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21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13AC59-0150-3574-B828-BD24BCDA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52" y="2005241"/>
            <a:ext cx="5649113" cy="29817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PWM_CameraLED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4EAEE8-025A-8F6A-F68B-1873B01CA77E}"/>
              </a:ext>
            </a:extLst>
          </p:cNvPr>
          <p:cNvSpPr/>
          <p:nvPr/>
        </p:nvSpPr>
        <p:spPr>
          <a:xfrm>
            <a:off x="5179542" y="3496111"/>
            <a:ext cx="1623930" cy="242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13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PWM_CameraLED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D81690-2D3B-C50F-D225-7FFF7DD9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408" y="2631928"/>
            <a:ext cx="4763165" cy="39724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1600F0B-5FD0-D098-912E-480F83F4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8" y="1879348"/>
            <a:ext cx="4696480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2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PWM_CameraLED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4B766106-048D-7576-DD18-9E1B0B5D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4640832" y="1930400"/>
            <a:ext cx="1767281" cy="39613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9B6CB1-DCF0-FA45-025B-DB5F35089783}"/>
              </a:ext>
            </a:extLst>
          </p:cNvPr>
          <p:cNvSpPr/>
          <p:nvPr/>
        </p:nvSpPr>
        <p:spPr>
          <a:xfrm>
            <a:off x="5849263" y="4056625"/>
            <a:ext cx="273225" cy="35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4DD5E9-1607-00A5-EBD8-51DEAEA6F400}"/>
              </a:ext>
            </a:extLst>
          </p:cNvPr>
          <p:cNvSpPr/>
          <p:nvPr/>
        </p:nvSpPr>
        <p:spPr>
          <a:xfrm>
            <a:off x="5123606" y="4418750"/>
            <a:ext cx="273225" cy="31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9B7961-DB56-0AEE-223C-D2D3BAF07488}"/>
              </a:ext>
            </a:extLst>
          </p:cNvPr>
          <p:cNvSpPr txBox="1"/>
          <p:nvPr/>
        </p:nvSpPr>
        <p:spPr>
          <a:xfrm>
            <a:off x="4168972" y="591469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按下按鈕調整</a:t>
            </a:r>
            <a:r>
              <a:rPr lang="en-US" altLang="zh-TW" dirty="0"/>
              <a:t>LED</a:t>
            </a:r>
            <a:r>
              <a:rPr lang="zh-TW" altLang="en-US" dirty="0"/>
              <a:t>的亮度</a:t>
            </a:r>
          </a:p>
        </p:txBody>
      </p:sp>
      <p:pic>
        <p:nvPicPr>
          <p:cNvPr id="8" name="圖片 7" descr="一張含有 圖表, 文字, 行, 螢幕擷取畫面 的圖片&#10;&#10;自動產生的描述">
            <a:extLst>
              <a:ext uri="{FF2B5EF4-FFF2-40B4-BE49-F238E27FC236}">
                <a16:creationId xmlns:a16="http://schemas.microsoft.com/office/drawing/2014/main" id="{D922C1E6-95F2-1EC6-DFC2-9A52A5C56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56" y="2125708"/>
            <a:ext cx="3496412" cy="38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HTTPDisplayJPEG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0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45203AB-62E6-2AF0-341B-D324BFF4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59" y="1447784"/>
            <a:ext cx="6285639" cy="51879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HTTPDisplayJPEG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4EAEE8-025A-8F6A-F68B-1873B01CA77E}"/>
              </a:ext>
            </a:extLst>
          </p:cNvPr>
          <p:cNvSpPr/>
          <p:nvPr/>
        </p:nvSpPr>
        <p:spPr>
          <a:xfrm>
            <a:off x="6398004" y="4136153"/>
            <a:ext cx="2117144" cy="242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5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5C27F86-76E3-477E-9568-AB6EFAAB7CB3}"/>
              </a:ext>
            </a:extLst>
          </p:cNvPr>
          <p:cNvSpPr/>
          <p:nvPr/>
        </p:nvSpPr>
        <p:spPr>
          <a:xfrm>
            <a:off x="9001387" y="180282"/>
            <a:ext cx="3190613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HUB 8735 ultra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EFA0E-C2CC-CE4F-AF29-ED498AC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2CF2F1C5-D848-4FEC-BCEF-3FA9C9A9B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3" y="1897392"/>
            <a:ext cx="4415748" cy="396134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EF8293-7C0A-DE2C-E6A0-EFC066297C9D}"/>
              </a:ext>
            </a:extLst>
          </p:cNvPr>
          <p:cNvSpPr txBox="1"/>
          <p:nvPr/>
        </p:nvSpPr>
        <p:spPr>
          <a:xfrm>
            <a:off x="4975668" y="2457974"/>
            <a:ext cx="6090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具有中央處理器（</a:t>
            </a:r>
            <a:r>
              <a:rPr lang="en-US" altLang="zh-TW" dirty="0"/>
              <a:t>CPU</a:t>
            </a:r>
            <a:r>
              <a:rPr lang="zh-TW" altLang="en-US" dirty="0"/>
              <a:t>）、記憶體、輸入</a:t>
            </a:r>
            <a:r>
              <a:rPr lang="en-US" altLang="zh-TW" dirty="0"/>
              <a:t>/</a:t>
            </a:r>
            <a:r>
              <a:rPr lang="zh-TW" altLang="en-US" dirty="0"/>
              <a:t>輸出腳位、</a:t>
            </a:r>
            <a:r>
              <a:rPr lang="en-US" altLang="zh-TW" dirty="0"/>
              <a:t>NPU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運算引擎。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內建多款最佳化的</a:t>
            </a:r>
            <a:r>
              <a:rPr lang="en-US" altLang="zh-TW" dirty="0"/>
              <a:t>AI models</a:t>
            </a:r>
            <a:r>
              <a:rPr lang="zh-TW" altLang="en-US" dirty="0"/>
              <a:t>可直接運行，可廣泛應用於各種結合影像識別或</a:t>
            </a:r>
            <a:r>
              <a:rPr lang="en-US" altLang="zh-TW" dirty="0"/>
              <a:t>AI</a:t>
            </a:r>
            <a:r>
              <a:rPr lang="zh-TW" altLang="en-US" dirty="0"/>
              <a:t>運算之物聯網場域。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適用於智慧生產，智慧零售，智慧城市，智慧醫療照護等場景。</a:t>
            </a:r>
          </a:p>
        </p:txBody>
      </p:sp>
    </p:spTree>
    <p:extLst>
      <p:ext uri="{BB962C8B-B14F-4D97-AF65-F5344CB8AC3E}">
        <p14:creationId xmlns:p14="http://schemas.microsoft.com/office/powerpoint/2010/main" val="1300218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58D14F-F627-3C9C-9F53-3A3ED5F5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1" y="1824526"/>
            <a:ext cx="6173061" cy="46012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HTTPDisplayJPEG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8C0075-BFCE-778B-D1BD-AC45338D3EF3}"/>
              </a:ext>
            </a:extLst>
          </p:cNvPr>
          <p:cNvSpPr/>
          <p:nvPr/>
        </p:nvSpPr>
        <p:spPr>
          <a:xfrm>
            <a:off x="918618" y="3470794"/>
            <a:ext cx="4500669" cy="388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565EFC-42C2-67D0-F882-3BD36332F37A}"/>
              </a:ext>
            </a:extLst>
          </p:cNvPr>
          <p:cNvSpPr txBox="1"/>
          <p:nvPr/>
        </p:nvSpPr>
        <p:spPr>
          <a:xfrm>
            <a:off x="6378070" y="347079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修改成自己的</a:t>
            </a:r>
            <a:r>
              <a:rPr lang="en-US" altLang="zh-TW" dirty="0"/>
              <a:t>WIFI</a:t>
            </a:r>
            <a:r>
              <a:rPr lang="zh-TW" altLang="en-US" dirty="0"/>
              <a:t>名稱與密碼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F569856-B2FC-ADBE-91A0-28EC78FA54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419287" y="3655460"/>
            <a:ext cx="958783" cy="9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7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E05BB2B-FD8B-3E7E-8ABA-02DA623D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78500"/>
            <a:ext cx="3991532" cy="239110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HTTPDisplayJPEG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16A8284-FDF1-8215-E9EF-B4E9A3E2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20" y="1533200"/>
            <a:ext cx="5170677" cy="51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4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CDF6AFC2-31AB-180C-F502-4B6A7CDC4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2" y="1323408"/>
            <a:ext cx="4301494" cy="54758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8C0075-BFCE-778B-D1BD-AC45338D3EF3}"/>
              </a:ext>
            </a:extLst>
          </p:cNvPr>
          <p:cNvSpPr/>
          <p:nvPr/>
        </p:nvSpPr>
        <p:spPr>
          <a:xfrm>
            <a:off x="157283" y="6170867"/>
            <a:ext cx="3902990" cy="20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565EFC-42C2-67D0-F882-3BD36332F37A}"/>
              </a:ext>
            </a:extLst>
          </p:cNvPr>
          <p:cNvSpPr txBox="1"/>
          <p:nvPr/>
        </p:nvSpPr>
        <p:spPr>
          <a:xfrm>
            <a:off x="4624771" y="608858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HUB</a:t>
            </a:r>
            <a:r>
              <a:rPr lang="zh-TW" altLang="en-US" dirty="0"/>
              <a:t> </a:t>
            </a:r>
            <a:r>
              <a:rPr lang="en-US" altLang="zh-TW" dirty="0"/>
              <a:t>8735</a:t>
            </a:r>
            <a:r>
              <a:rPr lang="zh-TW" altLang="en-US" dirty="0"/>
              <a:t>的</a:t>
            </a:r>
            <a:r>
              <a:rPr lang="en-US" altLang="zh-TW" dirty="0"/>
              <a:t>IP</a:t>
            </a:r>
            <a:r>
              <a:rPr lang="zh-TW" altLang="en-US" dirty="0"/>
              <a:t>位置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F569856-B2FC-ADBE-91A0-28EC78FA54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60273" y="6273250"/>
            <a:ext cx="5644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2EEE778-6659-D635-23F5-CFEA3C8A66DD}"/>
              </a:ext>
            </a:extLst>
          </p:cNvPr>
          <p:cNvSpPr/>
          <p:nvPr/>
        </p:nvSpPr>
        <p:spPr>
          <a:xfrm>
            <a:off x="4159325" y="1327777"/>
            <a:ext cx="292434" cy="282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 descr="一張含有 螢幕擷取畫面, 文字, 多媒體, 多媒體軟體 的圖片&#10;&#10;自動產生的描述">
            <a:extLst>
              <a:ext uri="{FF2B5EF4-FFF2-40B4-BE49-F238E27FC236}">
                <a16:creationId xmlns:a16="http://schemas.microsoft.com/office/drawing/2014/main" id="{C7FAC14A-8874-FCC9-5636-51FE74DA0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7" y="1626904"/>
            <a:ext cx="2143955" cy="4765176"/>
          </a:xfrm>
          <a:prstGeom prst="rect">
            <a:avLst/>
          </a:prstGeom>
        </p:spPr>
      </p:pic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6C2B5884-8A7F-5744-9197-684BCE75E60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6713804" y="1943642"/>
            <a:ext cx="641576" cy="4329608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347C784-B28E-DA73-9075-31E7ACF3907B}"/>
              </a:ext>
            </a:extLst>
          </p:cNvPr>
          <p:cNvSpPr/>
          <p:nvPr/>
        </p:nvSpPr>
        <p:spPr>
          <a:xfrm>
            <a:off x="7355380" y="1806814"/>
            <a:ext cx="1100723" cy="27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04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ISP </a:t>
            </a:r>
            <a:r>
              <a:rPr lang="zh-TW" altLang="en-US" dirty="0"/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1504916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46C62DAC-0CD2-CBD1-6FEC-63A1B91F4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5" y="1478273"/>
            <a:ext cx="2334458" cy="51885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VLC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播放器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B6692AE-E0C7-9067-1254-788E30B3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74" y="1578940"/>
            <a:ext cx="4171242" cy="400651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FE8412-4CFC-5579-3FB5-4265D1227404}"/>
              </a:ext>
            </a:extLst>
          </p:cNvPr>
          <p:cNvSpPr txBox="1"/>
          <p:nvPr/>
        </p:nvSpPr>
        <p:spPr>
          <a:xfrm>
            <a:off x="5341474" y="5712903"/>
            <a:ext cx="465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電腦版網址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https://www.videolan.org/vlc/index.zh_TW.html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8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DE9B7C-86E0-9086-A924-45E8D24D6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11" y="1518630"/>
            <a:ext cx="5180174" cy="50743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8C0075-BFCE-778B-D1BD-AC45338D3EF3}"/>
              </a:ext>
            </a:extLst>
          </p:cNvPr>
          <p:cNvSpPr/>
          <p:nvPr/>
        </p:nvSpPr>
        <p:spPr>
          <a:xfrm>
            <a:off x="581353" y="6078796"/>
            <a:ext cx="1415227" cy="28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565EFC-42C2-67D0-F882-3BD36332F37A}"/>
              </a:ext>
            </a:extLst>
          </p:cNvPr>
          <p:cNvSpPr txBox="1"/>
          <p:nvPr/>
        </p:nvSpPr>
        <p:spPr>
          <a:xfrm>
            <a:off x="5697288" y="6037654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HUB</a:t>
            </a:r>
            <a:r>
              <a:rPr lang="zh-TW" altLang="en-US" dirty="0"/>
              <a:t> </a:t>
            </a:r>
            <a:r>
              <a:rPr lang="en-US" altLang="zh-TW" dirty="0"/>
              <a:t>8735</a:t>
            </a:r>
            <a:r>
              <a:rPr lang="zh-TW" altLang="en-US" dirty="0"/>
              <a:t>的</a:t>
            </a:r>
            <a:r>
              <a:rPr lang="en-US" altLang="zh-TW" dirty="0"/>
              <a:t>RTSP</a:t>
            </a:r>
            <a:r>
              <a:rPr lang="zh-TW" altLang="en-US" dirty="0"/>
              <a:t>位置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F569856-B2FC-ADBE-91A0-28EC78FA54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96580" y="6222320"/>
            <a:ext cx="370070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2EEE778-6659-D635-23F5-CFEA3C8A66DD}"/>
              </a:ext>
            </a:extLst>
          </p:cNvPr>
          <p:cNvSpPr/>
          <p:nvPr/>
        </p:nvSpPr>
        <p:spPr>
          <a:xfrm>
            <a:off x="4667732" y="2091057"/>
            <a:ext cx="292434" cy="282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電子產品, 設計 的圖片&#10;&#10;自動產生的描述">
            <a:extLst>
              <a:ext uri="{FF2B5EF4-FFF2-40B4-BE49-F238E27FC236}">
                <a16:creationId xmlns:a16="http://schemas.microsoft.com/office/drawing/2014/main" id="{3156F051-9029-8B7E-2517-C3F7B1AD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0" y="986805"/>
            <a:ext cx="2197591" cy="4884389"/>
          </a:xfrm>
          <a:prstGeom prst="rect">
            <a:avLst/>
          </a:prstGeom>
        </p:spPr>
      </p:pic>
      <p:pic>
        <p:nvPicPr>
          <p:cNvPr id="12" name="圖片 11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36BA22D6-C2B9-ED88-85AE-4CC7A3552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6" y="986805"/>
            <a:ext cx="2197591" cy="4884389"/>
          </a:xfrm>
          <a:prstGeom prst="rect">
            <a:avLst/>
          </a:prstGeom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5EA4532-F4FB-8F4F-2255-827B0BD52FF4}"/>
              </a:ext>
            </a:extLst>
          </p:cNvPr>
          <p:cNvCxnSpPr>
            <a:cxnSpLocks/>
            <a:stCxn id="8" idx="3"/>
            <a:endCxn id="15" idx="2"/>
          </p:cNvCxnSpPr>
          <p:nvPr/>
        </p:nvCxnSpPr>
        <p:spPr>
          <a:xfrm flipV="1">
            <a:off x="8118720" y="1930400"/>
            <a:ext cx="1388539" cy="429192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2488822-BBC5-C835-46DB-168D89CA3E0A}"/>
              </a:ext>
            </a:extLst>
          </p:cNvPr>
          <p:cNvSpPr/>
          <p:nvPr/>
        </p:nvSpPr>
        <p:spPr>
          <a:xfrm>
            <a:off x="8418736" y="1538366"/>
            <a:ext cx="2177046" cy="39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FBF6DC-9F90-2705-B256-3AF5FD32ABD6}"/>
              </a:ext>
            </a:extLst>
          </p:cNvPr>
          <p:cNvSpPr/>
          <p:nvPr/>
        </p:nvSpPr>
        <p:spPr>
          <a:xfrm>
            <a:off x="5697288" y="2232511"/>
            <a:ext cx="1005516" cy="77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202C42-9D5B-33AC-05D6-F4A9F2DB5C18}"/>
              </a:ext>
            </a:extLst>
          </p:cNvPr>
          <p:cNvSpPr/>
          <p:nvPr/>
        </p:nvSpPr>
        <p:spPr>
          <a:xfrm>
            <a:off x="7470273" y="5418306"/>
            <a:ext cx="387448" cy="469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957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11C0A03-B5CD-B1A6-247A-513131592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7"/>
          <a:stretch/>
        </p:blipFill>
        <p:spPr>
          <a:xfrm>
            <a:off x="469784" y="1641272"/>
            <a:ext cx="5293454" cy="50342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ISPControl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4EAEE8-025A-8F6A-F68B-1873B01CA77E}"/>
              </a:ext>
            </a:extLst>
          </p:cNvPr>
          <p:cNvSpPr/>
          <p:nvPr/>
        </p:nvSpPr>
        <p:spPr>
          <a:xfrm>
            <a:off x="3336022" y="4676312"/>
            <a:ext cx="1093365" cy="155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CFDBAF-8B8C-C238-541D-86C1086EE1CC}"/>
              </a:ext>
            </a:extLst>
          </p:cNvPr>
          <p:cNvSpPr txBox="1"/>
          <p:nvPr/>
        </p:nvSpPr>
        <p:spPr>
          <a:xfrm>
            <a:off x="6009320" y="2442946"/>
            <a:ext cx="5894657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Exposure:</a:t>
            </a:r>
            <a:r>
              <a:rPr lang="zh-TW" altLang="en-US" dirty="0"/>
              <a:t>介紹了如何調整相機的曝光模式、曝光時間、增益、電源頻率等等。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ImageTuning</a:t>
            </a:r>
            <a:r>
              <a:rPr lang="en-US" altLang="zh-TW" dirty="0"/>
              <a:t>:</a:t>
            </a:r>
            <a:r>
              <a:rPr lang="zh-TW" altLang="en-US" dirty="0"/>
              <a:t>調整亮度、對比度、飽和度、銳利度等級並啟用</a:t>
            </a:r>
            <a:r>
              <a:rPr lang="en-US" altLang="zh-TW" dirty="0"/>
              <a:t>Lens Distortion Correction (LDC)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Mode:</a:t>
            </a:r>
            <a:r>
              <a:rPr lang="zh-TW" altLang="en-US" dirty="0"/>
              <a:t>設定日間夜間模式以及灰階模式。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WhiteBalance</a:t>
            </a:r>
            <a:r>
              <a:rPr lang="en-US" altLang="zh-TW" dirty="0"/>
              <a:t>:</a:t>
            </a:r>
            <a:r>
              <a:rPr lang="zh-TW" altLang="en-US" dirty="0"/>
              <a:t>設定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Titillium Web" panose="00000500000000000000" pitchFamily="2" charset="0"/>
              </a:rPr>
              <a:t>白平衡模式為自動或手動模式。預設為自動。</a:t>
            </a:r>
            <a:endParaRPr lang="en-US" altLang="zh-TW" b="0" i="0" dirty="0">
              <a:solidFill>
                <a:srgbClr val="222222"/>
              </a:solidFill>
              <a:effectLst/>
              <a:latin typeface="Titillium Web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WideDynamicRange:WDR</a:t>
            </a:r>
            <a:r>
              <a:rPr lang="en-US" altLang="zh-TW" dirty="0"/>
              <a:t> </a:t>
            </a:r>
            <a:r>
              <a:rPr lang="zh-TW" altLang="en-US" dirty="0"/>
              <a:t>可設定為自動或手動模式。 預設為禁用。</a:t>
            </a:r>
          </a:p>
        </p:txBody>
      </p:sp>
    </p:spTree>
    <p:extLst>
      <p:ext uri="{BB962C8B-B14F-4D97-AF65-F5344CB8AC3E}">
        <p14:creationId xmlns:p14="http://schemas.microsoft.com/office/powerpoint/2010/main" val="389069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7A3CC8-B55B-5B54-4AE3-5585A63D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32007"/>
            <a:ext cx="5180174" cy="50743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Exposure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CFDBAF-8B8C-C238-541D-86C1086EE1CC}"/>
              </a:ext>
            </a:extLst>
          </p:cNvPr>
          <p:cNvSpPr txBox="1"/>
          <p:nvPr/>
        </p:nvSpPr>
        <p:spPr>
          <a:xfrm>
            <a:off x="6016899" y="1746291"/>
            <a:ext cx="5894657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曝光模式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AE={value}” </a:t>
            </a:r>
            <a:r>
              <a:rPr lang="zh-TW" altLang="en-US" dirty="0"/>
              <a:t>將曝光模式設定為自動或手動。 （</a:t>
            </a:r>
            <a:r>
              <a:rPr lang="en-US" altLang="zh-TW" dirty="0"/>
              <a:t>0</a:t>
            </a:r>
            <a:r>
              <a:rPr lang="zh-TW" altLang="en-US" dirty="0"/>
              <a:t>：手動，</a:t>
            </a:r>
            <a:r>
              <a:rPr lang="en-US" altLang="zh-TW" dirty="0"/>
              <a:t>1</a:t>
            </a:r>
            <a:r>
              <a:rPr lang="zh-TW" altLang="en-US" dirty="0"/>
              <a:t>：自動）。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AE” </a:t>
            </a:r>
            <a:r>
              <a:rPr lang="zh-TW" altLang="en-US" dirty="0"/>
              <a:t>取得曝光模式。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設定曝光時間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EXPTIME={value}” </a:t>
            </a:r>
            <a:r>
              <a:rPr lang="zh-TW" altLang="en-US" dirty="0"/>
              <a:t>設定曝光時間。 曝光時間應小於或等於</a:t>
            </a:r>
            <a:r>
              <a:rPr lang="en-US" altLang="zh-TW" dirty="0"/>
              <a:t>33333us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EXPTIME” </a:t>
            </a:r>
            <a:r>
              <a:rPr lang="zh-TW" altLang="en-US" dirty="0"/>
              <a:t>以獲得我們的曝光時間。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設定 </a:t>
            </a:r>
            <a:r>
              <a:rPr lang="en-US" altLang="zh-TW" dirty="0"/>
              <a:t>AE Gain: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GAIN={value}” </a:t>
            </a:r>
            <a:r>
              <a:rPr lang="zh-TW" altLang="en-US" dirty="0"/>
              <a:t>設定增益值。 （範圍從</a:t>
            </a:r>
            <a:r>
              <a:rPr lang="en-US" altLang="zh-TW" dirty="0"/>
              <a:t>256-32768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GAIN” </a:t>
            </a:r>
            <a:r>
              <a:rPr lang="zh-TW" altLang="en-US" dirty="0"/>
              <a:t>以獲得增益值。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設定電源頻率（防閃爍模式）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PLF={value}”</a:t>
            </a:r>
            <a:r>
              <a:rPr lang="zh-TW" altLang="en-US" dirty="0"/>
              <a:t>設定電源頻率。（</a:t>
            </a:r>
            <a:r>
              <a:rPr lang="en-US" altLang="zh-TW" dirty="0"/>
              <a:t>0</a:t>
            </a:r>
            <a:r>
              <a:rPr lang="zh-TW" altLang="en-US" dirty="0"/>
              <a:t>：停用，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50Hz</a:t>
            </a:r>
            <a:r>
              <a:rPr lang="zh-TW" altLang="en-US" dirty="0"/>
              <a:t>，</a:t>
            </a:r>
            <a:r>
              <a:rPr lang="en-US" altLang="zh-TW" dirty="0"/>
              <a:t>2</a:t>
            </a:r>
            <a:r>
              <a:rPr lang="zh-TW" altLang="en-US" dirty="0"/>
              <a:t>：</a:t>
            </a:r>
            <a:r>
              <a:rPr lang="en-US" altLang="zh-TW" dirty="0"/>
              <a:t>60Hz</a:t>
            </a:r>
            <a:r>
              <a:rPr lang="zh-TW" altLang="en-US" dirty="0"/>
              <a:t>，</a:t>
            </a:r>
            <a:r>
              <a:rPr lang="en-US" altLang="zh-TW" dirty="0"/>
              <a:t>3</a:t>
            </a:r>
            <a:r>
              <a:rPr lang="zh-TW" altLang="en-US" dirty="0"/>
              <a:t>：自動）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PLF” </a:t>
            </a:r>
            <a:r>
              <a:rPr lang="zh-TW" altLang="en-US" dirty="0"/>
              <a:t>取得電源頻率。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設定電源頻率為防止光源閃爍。 如果曝光模式設定為自動，則預設使用</a:t>
            </a:r>
            <a:r>
              <a:rPr lang="en-US" altLang="zh-TW" dirty="0">
                <a:solidFill>
                  <a:srgbClr val="FF0000"/>
                </a:solidFill>
              </a:rPr>
              <a:t>50Hz</a:t>
            </a:r>
            <a:r>
              <a:rPr lang="zh-TW" altLang="en-US" dirty="0">
                <a:solidFill>
                  <a:srgbClr val="FF0000"/>
                </a:solidFill>
              </a:rPr>
              <a:t>來檢查是否有閃爍。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5ED363-5A73-FDDE-2B0D-D9EF1F83FA97}"/>
              </a:ext>
            </a:extLst>
          </p:cNvPr>
          <p:cNvSpPr/>
          <p:nvPr/>
        </p:nvSpPr>
        <p:spPr>
          <a:xfrm>
            <a:off x="1029050" y="5170246"/>
            <a:ext cx="3140278" cy="155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984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A8231BF-990F-BD63-192F-50748D75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9" y="1695951"/>
            <a:ext cx="4562278" cy="48852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ImageTuning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CFDBAF-8B8C-C238-541D-86C1086EE1CC}"/>
              </a:ext>
            </a:extLst>
          </p:cNvPr>
          <p:cNvSpPr txBox="1"/>
          <p:nvPr/>
        </p:nvSpPr>
        <p:spPr>
          <a:xfrm>
            <a:off x="5803097" y="2115344"/>
            <a:ext cx="589465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調整亮度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BRIGHTNESS={value}” </a:t>
            </a:r>
            <a:r>
              <a:rPr lang="zh-TW" altLang="en-US" dirty="0"/>
              <a:t>以更改影像的亮度值。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BRIGHTNESS” </a:t>
            </a:r>
            <a:r>
              <a:rPr lang="zh-TW" altLang="en-US" dirty="0"/>
              <a:t>來取得影像的亮度值。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調整對比度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CONTRAST={value}” </a:t>
            </a:r>
            <a:r>
              <a:rPr lang="zh-TW" altLang="en-US" dirty="0"/>
              <a:t>以更改影像的對比度。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CONTRAST” </a:t>
            </a:r>
            <a:r>
              <a:rPr lang="zh-TW" altLang="en-US" dirty="0"/>
              <a:t>來取得影像的對比度值。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調整飽和度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SATURATION={value}” </a:t>
            </a:r>
            <a:r>
              <a:rPr lang="zh-TW" altLang="en-US" dirty="0"/>
              <a:t>以更改影像的飽和度。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SATURATION” </a:t>
            </a:r>
            <a:r>
              <a:rPr lang="zh-TW" altLang="en-US" dirty="0"/>
              <a:t>來取得影像的飽和度值。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調整銳利度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SHARPNESS={value}” </a:t>
            </a:r>
            <a:r>
              <a:rPr lang="zh-TW" altLang="en-US" dirty="0"/>
              <a:t>以更改影像的銳利度。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SHARPNESS” </a:t>
            </a:r>
            <a:r>
              <a:rPr lang="zh-TW" altLang="en-US" dirty="0"/>
              <a:t>來取得影像的銳利度值。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啟用</a:t>
            </a:r>
            <a:r>
              <a:rPr lang="en-US" altLang="zh-TW" dirty="0"/>
              <a:t>/</a:t>
            </a:r>
            <a:r>
              <a:rPr lang="zh-TW" altLang="en-US" dirty="0"/>
              <a:t>停用 </a:t>
            </a:r>
            <a:r>
              <a:rPr lang="en-US" altLang="zh-TW" dirty="0"/>
              <a:t>LDC: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LDC={value}” </a:t>
            </a:r>
            <a:r>
              <a:rPr lang="zh-TW" altLang="en-US" dirty="0"/>
              <a:t>啟用或停用</a:t>
            </a:r>
            <a:r>
              <a:rPr lang="en-US" altLang="zh-TW" dirty="0"/>
              <a:t>LDC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輸入 “</a:t>
            </a:r>
            <a:r>
              <a:rPr lang="en-US" altLang="zh-TW" dirty="0"/>
              <a:t>LDC” </a:t>
            </a:r>
            <a:r>
              <a:rPr lang="zh-TW" altLang="en-US" dirty="0"/>
              <a:t>來取得影像的</a:t>
            </a:r>
            <a:r>
              <a:rPr lang="en-US" altLang="zh-TW" dirty="0"/>
              <a:t>LDC</a:t>
            </a:r>
            <a:r>
              <a:rPr lang="zh-TW" altLang="en-US" dirty="0"/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2049429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RTSPFaceDetection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551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8749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E564A3-DE92-43E5-AC52-1EADFBC86737}"/>
              </a:ext>
            </a:extLst>
          </p:cNvPr>
          <p:cNvSpPr/>
          <p:nvPr/>
        </p:nvSpPr>
        <p:spPr>
          <a:xfrm>
            <a:off x="8951054" y="180282"/>
            <a:ext cx="3240946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E86F1C8-F34E-5CBA-51BF-EC26794E7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2304"/>
              </p:ext>
            </p:extLst>
          </p:nvPr>
        </p:nvGraphicFramePr>
        <p:xfrm>
          <a:off x="887062" y="1384032"/>
          <a:ext cx="8177212" cy="547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876">
                  <a:extLst>
                    <a:ext uri="{9D8B030D-6E8A-4147-A177-3AD203B41FA5}">
                      <a16:colId xmlns:a16="http://schemas.microsoft.com/office/drawing/2014/main" val="2902054214"/>
                    </a:ext>
                  </a:extLst>
                </a:gridCol>
                <a:gridCol w="6258336">
                  <a:extLst>
                    <a:ext uri="{9D8B030D-6E8A-4147-A177-3AD203B41FA5}">
                      <a16:colId xmlns:a16="http://schemas.microsoft.com/office/drawing/2014/main" val="294944254"/>
                    </a:ext>
                  </a:extLst>
                </a:gridCol>
              </a:tblGrid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功能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描述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728449210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處理器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RTL8735B </a:t>
                      </a:r>
                      <a:r>
                        <a:rPr lang="en-US" altLang="zh-TW" sz="1400" dirty="0" err="1"/>
                        <a:t>AIoT</a:t>
                      </a:r>
                      <a:r>
                        <a:rPr lang="zh-TW" altLang="en-US" sz="1400" dirty="0"/>
                        <a:t>國產晶片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70020436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影像輸入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搭配國產</a:t>
                      </a:r>
                      <a:r>
                        <a:rPr lang="en-US" altLang="zh-TW" sz="1400" dirty="0"/>
                        <a:t>Full HD 1080P  CMOS</a:t>
                      </a:r>
                      <a:r>
                        <a:rPr lang="zh-TW" altLang="en-US" sz="1400" dirty="0"/>
                        <a:t>感測器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185143262"/>
                  </a:ext>
                </a:extLst>
              </a:tr>
              <a:tr h="504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語音輸入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內建</a:t>
                      </a:r>
                      <a:r>
                        <a:rPr lang="en-US" altLang="zh-TW" sz="1400" dirty="0"/>
                        <a:t>MIC</a:t>
                      </a:r>
                      <a:r>
                        <a:rPr lang="zh-TW" altLang="en-US" sz="1400" dirty="0"/>
                        <a:t>語音輸入功能 </a:t>
                      </a:r>
                    </a:p>
                    <a:p>
                      <a:pPr algn="ctr"/>
                      <a:r>
                        <a:rPr lang="zh-TW" altLang="en-US" sz="1400" dirty="0"/>
                        <a:t>高感度數位</a:t>
                      </a:r>
                      <a:r>
                        <a:rPr lang="en-US" altLang="zh-TW" sz="1400" dirty="0"/>
                        <a:t>MIC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037423920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儲存裝置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支援</a:t>
                      </a:r>
                      <a:r>
                        <a:rPr lang="en-US" altLang="zh-TW" sz="1400" dirty="0"/>
                        <a:t>SD</a:t>
                      </a:r>
                      <a:r>
                        <a:rPr lang="zh-TW" altLang="en-US" sz="1400" dirty="0"/>
                        <a:t>記憶卡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4027814844"/>
                  </a:ext>
                </a:extLst>
              </a:tr>
              <a:tr h="7121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無線通訊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Wi-Fi 2.4GHz/5GHz </a:t>
                      </a:r>
                    </a:p>
                    <a:p>
                      <a:pPr algn="ctr"/>
                      <a:r>
                        <a:rPr lang="en-US" altLang="zh-TW" sz="1400" dirty="0"/>
                        <a:t>Bluetooth BLE </a:t>
                      </a:r>
                    </a:p>
                    <a:p>
                      <a:pPr algn="ctr"/>
                      <a:r>
                        <a:rPr lang="zh-TW" altLang="en-US" sz="1400" dirty="0"/>
                        <a:t>無線影像串流 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419286337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影像壓縮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H.264/265 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4008805895"/>
                  </a:ext>
                </a:extLst>
              </a:tr>
              <a:tr h="5044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AI</a:t>
                      </a:r>
                      <a:r>
                        <a:rPr lang="zh-TW" altLang="en-US" sz="1400" dirty="0"/>
                        <a:t>處理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提供多種</a:t>
                      </a:r>
                      <a:r>
                        <a:rPr lang="en-US" altLang="zh-TW" sz="1400" dirty="0"/>
                        <a:t>pre-trained AI models</a:t>
                      </a:r>
                      <a:r>
                        <a:rPr lang="zh-TW" altLang="en-US" sz="1400" dirty="0"/>
                        <a:t>供快速上手 </a:t>
                      </a:r>
                    </a:p>
                    <a:p>
                      <a:pPr algn="ctr"/>
                      <a:r>
                        <a:rPr lang="zh-TW" altLang="en-US" sz="1400" dirty="0"/>
                        <a:t>自己客製</a:t>
                      </a:r>
                      <a:r>
                        <a:rPr lang="en-US" altLang="zh-TW" sz="1400" dirty="0"/>
                        <a:t>AI models 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69601824"/>
                  </a:ext>
                </a:extLst>
              </a:tr>
              <a:tr h="5044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UART</a:t>
                      </a:r>
                      <a:r>
                        <a:rPr lang="zh-TW" altLang="en-US" sz="1400" dirty="0"/>
                        <a:t>介面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提供多組</a:t>
                      </a:r>
                      <a:r>
                        <a:rPr lang="en-US" altLang="zh-TW" sz="1400" dirty="0"/>
                        <a:t>UART</a:t>
                      </a:r>
                      <a:r>
                        <a:rPr lang="zh-TW" altLang="en-US" sz="1400" dirty="0"/>
                        <a:t>外接週邊 </a:t>
                      </a:r>
                    </a:p>
                    <a:p>
                      <a:pPr algn="ctr"/>
                      <a:r>
                        <a:rPr lang="zh-TW" altLang="en-US" sz="1400" dirty="0"/>
                        <a:t>提供與</a:t>
                      </a:r>
                      <a:r>
                        <a:rPr lang="en-US" altLang="zh-TW" sz="1400" dirty="0"/>
                        <a:t>ESP32 CAM</a:t>
                      </a:r>
                      <a:r>
                        <a:rPr lang="zh-TW" altLang="en-US" sz="1400" dirty="0"/>
                        <a:t>相同的</a:t>
                      </a:r>
                      <a:r>
                        <a:rPr lang="en-US" altLang="zh-TW" sz="1400" dirty="0"/>
                        <a:t>AT Command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3691032465"/>
                  </a:ext>
                </a:extLst>
              </a:tr>
              <a:tr h="5044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USB-C</a:t>
                      </a:r>
                      <a:r>
                        <a:rPr lang="zh-TW" altLang="en-US" sz="1400" dirty="0"/>
                        <a:t>介面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USB</a:t>
                      </a:r>
                      <a:r>
                        <a:rPr lang="zh-TW" altLang="en-US" sz="1400" dirty="0"/>
                        <a:t>燒錄、</a:t>
                      </a:r>
                      <a:r>
                        <a:rPr lang="en-US" altLang="zh-TW" sz="1400" dirty="0"/>
                        <a:t>debug </a:t>
                      </a:r>
                    </a:p>
                    <a:p>
                      <a:pPr algn="ctr"/>
                      <a:r>
                        <a:rPr lang="en-US" altLang="zh-TW" sz="1400" dirty="0"/>
                        <a:t>USB</a:t>
                      </a:r>
                      <a:r>
                        <a:rPr lang="zh-TW" altLang="en-US" sz="1400" dirty="0"/>
                        <a:t>影像輸出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327545190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LED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補光</a:t>
                      </a:r>
                      <a:r>
                        <a:rPr lang="en-US" altLang="zh-TW" sz="1400" dirty="0"/>
                        <a:t>LED </a:t>
                      </a:r>
                      <a:endParaRPr lang="zh-TW" altLang="en-US" sz="1400" dirty="0"/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2322462041"/>
                  </a:ext>
                </a:extLst>
              </a:tr>
              <a:tr h="5044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I/O</a:t>
                      </a:r>
                      <a:r>
                        <a:rPr lang="zh-TW" altLang="en-US" sz="1400" dirty="0"/>
                        <a:t>擴充版</a:t>
                      </a:r>
                    </a:p>
                  </a:txBody>
                  <a:tcPr marL="89020" marR="89020" marT="44510" marB="44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/>
                        <a:t>依照開發者需求擴充功能，如</a:t>
                      </a:r>
                      <a:r>
                        <a:rPr lang="en-US" altLang="zh-TW" sz="1400" dirty="0"/>
                        <a:t>IMU</a:t>
                      </a:r>
                      <a:r>
                        <a:rPr lang="zh-TW" altLang="en-US" sz="1400" dirty="0"/>
                        <a:t>感測器、超聲波感測器、喇叭語音</a:t>
                      </a:r>
                    </a:p>
                    <a:p>
                      <a:pPr algn="ctr"/>
                      <a:r>
                        <a:rPr lang="zh-TW" altLang="en-US" sz="1400" dirty="0"/>
                        <a:t>輸出、溫度、震動、濕度等功能 </a:t>
                      </a:r>
                    </a:p>
                  </a:txBody>
                  <a:tcPr marL="89020" marR="89020" marT="44510" marB="44510" anchor="ctr"/>
                </a:tc>
                <a:extLst>
                  <a:ext uri="{0D108BD9-81ED-4DB2-BD59-A6C34878D82A}">
                    <a16:rowId xmlns:a16="http://schemas.microsoft.com/office/drawing/2014/main" val="13218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59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B0D4DB-FE33-6242-F5D6-56B3F19E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50" y="1541280"/>
            <a:ext cx="4867673" cy="51897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RTSPFaceDetection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4EAEE8-025A-8F6A-F68B-1873B01CA77E}"/>
              </a:ext>
            </a:extLst>
          </p:cNvPr>
          <p:cNvSpPr/>
          <p:nvPr/>
        </p:nvSpPr>
        <p:spPr>
          <a:xfrm>
            <a:off x="6096000" y="5436447"/>
            <a:ext cx="1739317" cy="19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97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1AFCCB-C133-C846-A255-28778E80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1" y="1616021"/>
            <a:ext cx="5115639" cy="493463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496802" cy="13208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RTSPFaceDetection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8C0075-BFCE-778B-D1BD-AC45338D3EF3}"/>
              </a:ext>
            </a:extLst>
          </p:cNvPr>
          <p:cNvSpPr/>
          <p:nvPr/>
        </p:nvSpPr>
        <p:spPr>
          <a:xfrm>
            <a:off x="596291" y="5425429"/>
            <a:ext cx="5115639" cy="388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565EFC-42C2-67D0-F882-3BD36332F37A}"/>
              </a:ext>
            </a:extLst>
          </p:cNvPr>
          <p:cNvSpPr txBox="1"/>
          <p:nvPr/>
        </p:nvSpPr>
        <p:spPr>
          <a:xfrm>
            <a:off x="6629739" y="542542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修改成自己的</a:t>
            </a:r>
            <a:r>
              <a:rPr lang="en-US" altLang="zh-TW" dirty="0"/>
              <a:t>WIFI</a:t>
            </a:r>
            <a:r>
              <a:rPr lang="zh-TW" altLang="en-US" dirty="0"/>
              <a:t>名稱與密碼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F569856-B2FC-ADBE-91A0-28EC78FA54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711930" y="5610095"/>
            <a:ext cx="917809" cy="9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02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RTSPFaceDetection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617E4D-35FD-5456-CBEF-5F5F3052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474087"/>
            <a:ext cx="5192356" cy="48969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6CEB84-89A7-F095-5CF0-3A174DA4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35" y="2238580"/>
            <a:ext cx="4827026" cy="38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2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RTSPFaceDetection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780DA-3047-8EF4-090B-BAA03379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6" y="2900082"/>
            <a:ext cx="4845573" cy="23626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234D65-72B4-B227-CA71-6DB3771E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79" y="1657771"/>
            <a:ext cx="6288366" cy="48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29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5FC3B26-F751-D4DF-52A4-F66ADC83D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1" y="1743387"/>
            <a:ext cx="4629207" cy="49643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8C0075-BFCE-778B-D1BD-AC45338D3EF3}"/>
              </a:ext>
            </a:extLst>
          </p:cNvPr>
          <p:cNvSpPr/>
          <p:nvPr/>
        </p:nvSpPr>
        <p:spPr>
          <a:xfrm>
            <a:off x="581353" y="6078797"/>
            <a:ext cx="3902990" cy="20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565EFC-42C2-67D0-F882-3BD36332F37A}"/>
              </a:ext>
            </a:extLst>
          </p:cNvPr>
          <p:cNvSpPr txBox="1"/>
          <p:nvPr/>
        </p:nvSpPr>
        <p:spPr>
          <a:xfrm>
            <a:off x="5048841" y="5996514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HUB</a:t>
            </a:r>
            <a:r>
              <a:rPr lang="zh-TW" altLang="en-US" dirty="0"/>
              <a:t> </a:t>
            </a:r>
            <a:r>
              <a:rPr lang="en-US" altLang="zh-TW" dirty="0"/>
              <a:t>8735</a:t>
            </a:r>
            <a:r>
              <a:rPr lang="zh-TW" altLang="en-US" dirty="0"/>
              <a:t>的</a:t>
            </a:r>
            <a:r>
              <a:rPr lang="en-US" altLang="zh-TW" dirty="0"/>
              <a:t>RTSP</a:t>
            </a:r>
            <a:r>
              <a:rPr lang="zh-TW" altLang="en-US" dirty="0"/>
              <a:t>位置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F569856-B2FC-ADBE-91A0-28EC78FA54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84343" y="6181180"/>
            <a:ext cx="5644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2EEE778-6659-D635-23F5-CFEA3C8A66DD}"/>
              </a:ext>
            </a:extLst>
          </p:cNvPr>
          <p:cNvSpPr/>
          <p:nvPr/>
        </p:nvSpPr>
        <p:spPr>
          <a:xfrm>
            <a:off x="4667732" y="2091057"/>
            <a:ext cx="292434" cy="282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電子產品, 設計 的圖片&#10;&#10;自動產生的描述">
            <a:extLst>
              <a:ext uri="{FF2B5EF4-FFF2-40B4-BE49-F238E27FC236}">
                <a16:creationId xmlns:a16="http://schemas.microsoft.com/office/drawing/2014/main" id="{3156F051-9029-8B7E-2517-C3F7B1AD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0" y="986805"/>
            <a:ext cx="2197591" cy="4884389"/>
          </a:xfrm>
          <a:prstGeom prst="rect">
            <a:avLst/>
          </a:prstGeom>
        </p:spPr>
      </p:pic>
      <p:pic>
        <p:nvPicPr>
          <p:cNvPr id="12" name="圖片 11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36BA22D6-C2B9-ED88-85AE-4CC7A3552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6" y="986805"/>
            <a:ext cx="2197591" cy="4884389"/>
          </a:xfrm>
          <a:prstGeom prst="rect">
            <a:avLst/>
          </a:prstGeom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5EA4532-F4FB-8F4F-2255-827B0BD52FF4}"/>
              </a:ext>
            </a:extLst>
          </p:cNvPr>
          <p:cNvCxnSpPr>
            <a:cxnSpLocks/>
            <a:stCxn id="8" idx="3"/>
            <a:endCxn id="15" idx="2"/>
          </p:cNvCxnSpPr>
          <p:nvPr/>
        </p:nvCxnSpPr>
        <p:spPr>
          <a:xfrm flipV="1">
            <a:off x="7470273" y="1930400"/>
            <a:ext cx="2036986" cy="425078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2488822-BBC5-C835-46DB-168D89CA3E0A}"/>
              </a:ext>
            </a:extLst>
          </p:cNvPr>
          <p:cNvSpPr/>
          <p:nvPr/>
        </p:nvSpPr>
        <p:spPr>
          <a:xfrm>
            <a:off x="8418736" y="1538366"/>
            <a:ext cx="2177046" cy="39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FBF6DC-9F90-2705-B256-3AF5FD32ABD6}"/>
              </a:ext>
            </a:extLst>
          </p:cNvPr>
          <p:cNvSpPr/>
          <p:nvPr/>
        </p:nvSpPr>
        <p:spPr>
          <a:xfrm>
            <a:off x="5697288" y="2232511"/>
            <a:ext cx="1005516" cy="77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202C42-9D5B-33AC-05D6-F4A9F2DB5C18}"/>
              </a:ext>
            </a:extLst>
          </p:cNvPr>
          <p:cNvSpPr/>
          <p:nvPr/>
        </p:nvSpPr>
        <p:spPr>
          <a:xfrm>
            <a:off x="7470273" y="5418306"/>
            <a:ext cx="387448" cy="469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89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 descr="一張含有 文字, 螢幕擷取畫面, 多媒體, 視訊 的圖片&#10;&#10;自動產生的描述">
            <a:extLst>
              <a:ext uri="{FF2B5EF4-FFF2-40B4-BE49-F238E27FC236}">
                <a16:creationId xmlns:a16="http://schemas.microsoft.com/office/drawing/2014/main" id="{4453F4EC-C696-CD68-646D-DB051689C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95" y="1577129"/>
            <a:ext cx="2311811" cy="5138257"/>
          </a:xfrm>
          <a:prstGeom prst="rect">
            <a:avLst/>
          </a:prstGeom>
        </p:spPr>
      </p:pic>
      <p:pic>
        <p:nvPicPr>
          <p:cNvPr id="13" name="圖片 12" descr="一張含有 文字, 螢幕擷取畫面, 多媒體, 視訊 的圖片&#10;&#10;自動產生的描述">
            <a:extLst>
              <a:ext uri="{FF2B5EF4-FFF2-40B4-BE49-F238E27FC236}">
                <a16:creationId xmlns:a16="http://schemas.microsoft.com/office/drawing/2014/main" id="{FD9DA632-C805-51A5-53F7-18A2E945F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5" b="35411"/>
          <a:stretch/>
        </p:blipFill>
        <p:spPr>
          <a:xfrm>
            <a:off x="4720592" y="2553048"/>
            <a:ext cx="4824740" cy="3186417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3D405CF-691E-834D-5727-915669F29F1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373406" y="4146257"/>
            <a:ext cx="13471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81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ObjectDetectionLoop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894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YOLOV7</a:t>
            </a:r>
            <a:endParaRPr lang="zh-TW" altLang="en-US" dirty="0"/>
          </a:p>
        </p:txBody>
      </p:sp>
      <p:pic>
        <p:nvPicPr>
          <p:cNvPr id="5" name="圖片 4" descr="一張含有 戶外, 草, 哺乳動物, 馬 的圖片&#10;&#10;自動產生的描述">
            <a:extLst>
              <a:ext uri="{FF2B5EF4-FFF2-40B4-BE49-F238E27FC236}">
                <a16:creationId xmlns:a16="http://schemas.microsoft.com/office/drawing/2014/main" id="{44545F62-B8BF-4073-819F-5A26D939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" y="1645879"/>
            <a:ext cx="5826175" cy="38589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A075A3-3958-9EC0-57DF-049C7CDD9FC1}"/>
              </a:ext>
            </a:extLst>
          </p:cNvPr>
          <p:cNvSpPr txBox="1"/>
          <p:nvPr/>
        </p:nvSpPr>
        <p:spPr>
          <a:xfrm>
            <a:off x="6828639" y="2421213"/>
            <a:ext cx="362404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You Only Look Once (YOLO)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這個字是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Joseph Redmon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作者取自於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You only live once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，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YOLO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是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source-serif-pro"/>
              </a:rPr>
              <a:t>one stage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的物件偵測方法，也就是只需要對圖片作一次卷積神經網路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(CNN)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架構便能夠判斷圖形內的物體位置與類別，因此辨識速度比</a:t>
            </a:r>
            <a:r>
              <a:rPr lang="en-US" altLang="zh-TW" dirty="0">
                <a:solidFill>
                  <a:srgbClr val="FF0000"/>
                </a:solidFill>
                <a:latin typeface="source-serif-pro"/>
              </a:rPr>
              <a:t>two stage</a:t>
            </a:r>
            <a:r>
              <a:rPr lang="zh-TW" altLang="en-US" dirty="0">
                <a:latin typeface="source-serif-pro"/>
              </a:rPr>
              <a:t>深度學習模型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還快。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15EBDB-208B-ED41-766E-41828E9A96D1}"/>
              </a:ext>
            </a:extLst>
          </p:cNvPr>
          <p:cNvSpPr txBox="1"/>
          <p:nvPr/>
        </p:nvSpPr>
        <p:spPr>
          <a:xfrm>
            <a:off x="766616" y="6172561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https://github.com/WongKinYiu/yolov7</a:t>
            </a:r>
            <a:endParaRPr lang="en-US" altLang="zh-TW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C2C67-77DA-2657-BEFD-C6FA28D285F1}"/>
              </a:ext>
            </a:extLst>
          </p:cNvPr>
          <p:cNvSpPr txBox="1"/>
          <p:nvPr/>
        </p:nvSpPr>
        <p:spPr>
          <a:xfrm>
            <a:off x="766616" y="5746171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https://pjreddie.com/darknet/yolo/</a:t>
            </a:r>
            <a:endParaRPr lang="en-US" altLang="zh-TW" sz="180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83E41C-2E77-D198-1763-85A1BA90226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426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Stage?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A075A3-3958-9EC0-57DF-049C7CDD9FC1}"/>
              </a:ext>
            </a:extLst>
          </p:cNvPr>
          <p:cNvSpPr txBox="1"/>
          <p:nvPr/>
        </p:nvSpPr>
        <p:spPr>
          <a:xfrm>
            <a:off x="1642242" y="5599126"/>
            <a:ext cx="784609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常見的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two stage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深度學習模型有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R-CNN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、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Fast-RCNN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、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Faster RCNN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等等。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42D299-D87C-6F97-D19B-B89E4439E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1"/>
          <a:stretch/>
        </p:blipFill>
        <p:spPr>
          <a:xfrm>
            <a:off x="1427903" y="1786853"/>
            <a:ext cx="7846099" cy="34909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4E2C76-F142-E90B-2FCA-67A9F402B78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667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如何訓練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 descr="一張含有 戶外, 哺乳動物, 馬, 草 的圖片&#10;&#10;自動產生的描述">
            <a:extLst>
              <a:ext uri="{FF2B5EF4-FFF2-40B4-BE49-F238E27FC236}">
                <a16:creationId xmlns:a16="http://schemas.microsoft.com/office/drawing/2014/main" id="{95361D94-9ECC-6A2F-78C6-63F1B7CB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93" y="2031982"/>
            <a:ext cx="1719735" cy="11390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E5E865-51EB-564A-FABE-EE73C913B847}"/>
              </a:ext>
            </a:extLst>
          </p:cNvPr>
          <p:cNvSpPr txBox="1"/>
          <p:nvPr/>
        </p:nvSpPr>
        <p:spPr>
          <a:xfrm>
            <a:off x="6063366" y="39646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sz="2000" dirty="0"/>
              <a:t>辨識圖片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AD0063-BCB8-139E-ACC6-83A28E1A2F0D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哺乳動物, 草, 戶外, 馬 的圖片&#10;&#10;自動產生的描述">
            <a:extLst>
              <a:ext uri="{FF2B5EF4-FFF2-40B4-BE49-F238E27FC236}">
                <a16:creationId xmlns:a16="http://schemas.microsoft.com/office/drawing/2014/main" id="{830D9494-4738-074F-9D12-3902D13FD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53" y="1930400"/>
            <a:ext cx="903914" cy="13422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35C311-5AED-256C-450F-2B790326A7FD}"/>
              </a:ext>
            </a:extLst>
          </p:cNvPr>
          <p:cNvSpPr/>
          <p:nvPr/>
        </p:nvSpPr>
        <p:spPr>
          <a:xfrm>
            <a:off x="1176143" y="1808376"/>
            <a:ext cx="3165678" cy="156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7020-A78A-EEDB-351B-CE8499EAA272}"/>
              </a:ext>
            </a:extLst>
          </p:cNvPr>
          <p:cNvSpPr txBox="1"/>
          <p:nvPr/>
        </p:nvSpPr>
        <p:spPr>
          <a:xfrm>
            <a:off x="1176143" y="1426751"/>
            <a:ext cx="3165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準備資料集</a:t>
            </a:r>
            <a:endParaRPr lang="en-US" altLang="zh-TW" sz="18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035DD4-5324-39C4-1508-3E4B3327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43" y="3781997"/>
            <a:ext cx="4343212" cy="287479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CFBDE4-3FD6-38C0-862F-56C1B96612A7}"/>
              </a:ext>
            </a:extLst>
          </p:cNvPr>
          <p:cNvSpPr txBox="1"/>
          <p:nvPr/>
        </p:nvSpPr>
        <p:spPr>
          <a:xfrm>
            <a:off x="1176143" y="3463014"/>
            <a:ext cx="173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標籤資料</a:t>
            </a:r>
            <a:endParaRPr lang="en-US" altLang="zh-TW" sz="1800" dirty="0"/>
          </a:p>
        </p:txBody>
      </p:sp>
      <p:pic>
        <p:nvPicPr>
          <p:cNvPr id="19" name="圖片 18" descr="一張含有 戶外, 草, 哺乳動物, 馬 的圖片&#10;&#10;自動產生的描述">
            <a:extLst>
              <a:ext uri="{FF2B5EF4-FFF2-40B4-BE49-F238E27FC236}">
                <a16:creationId xmlns:a16="http://schemas.microsoft.com/office/drawing/2014/main" id="{7395AA8E-1F7F-D5D1-8FCD-DC1C9AF23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4710"/>
            <a:ext cx="3460502" cy="22920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D7710AB-7F38-25DD-8D27-16E0B38F5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08160"/>
            <a:ext cx="4195794" cy="218370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381575-1CFE-9867-CA13-145F2ABA43CA}"/>
              </a:ext>
            </a:extLst>
          </p:cNvPr>
          <p:cNvSpPr txBox="1"/>
          <p:nvPr/>
        </p:nvSpPr>
        <p:spPr>
          <a:xfrm>
            <a:off x="6063366" y="1355074"/>
            <a:ext cx="1569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TW" altLang="en-US" sz="1800" dirty="0"/>
              <a:t>訓練模型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802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47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開發板腳位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350550-48C3-D561-B9BE-A7E850A07665}"/>
              </a:ext>
            </a:extLst>
          </p:cNvPr>
          <p:cNvSpPr/>
          <p:nvPr/>
        </p:nvSpPr>
        <p:spPr>
          <a:xfrm>
            <a:off x="8951054" y="180282"/>
            <a:ext cx="3240946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 descr="一張含有 文字, 螢幕擷取畫面, 軟體, 圖表 的圖片&#10;&#10;自動產生的描述">
            <a:extLst>
              <a:ext uri="{FF2B5EF4-FFF2-40B4-BE49-F238E27FC236}">
                <a16:creationId xmlns:a16="http://schemas.microsoft.com/office/drawing/2014/main" id="{55EB1C7F-E631-AADB-8D87-7E883B4D2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52" y="1607553"/>
            <a:ext cx="7392432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3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如何應用在</a:t>
            </a:r>
            <a:r>
              <a:rPr lang="en-US" altLang="zh-TW" dirty="0"/>
              <a:t>HUB</a:t>
            </a:r>
            <a:r>
              <a:rPr lang="zh-TW" altLang="en-US" dirty="0"/>
              <a:t> </a:t>
            </a:r>
            <a:r>
              <a:rPr lang="en-US" altLang="zh-TW" dirty="0"/>
              <a:t>8735</a:t>
            </a:r>
            <a:r>
              <a:rPr lang="zh-TW" altLang="en-US" dirty="0"/>
              <a:t> </a:t>
            </a:r>
            <a:r>
              <a:rPr lang="en-US" altLang="zh-TW" dirty="0"/>
              <a:t>Ultra?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AD0063-BCB8-139E-ACC6-83A28E1A2F0D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CFBDE4-3FD6-38C0-862F-56C1B96612A7}"/>
              </a:ext>
            </a:extLst>
          </p:cNvPr>
          <p:cNvSpPr txBox="1"/>
          <p:nvPr/>
        </p:nvSpPr>
        <p:spPr>
          <a:xfrm>
            <a:off x="677334" y="5646792"/>
            <a:ext cx="10798837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HUB</a:t>
            </a:r>
            <a:r>
              <a:rPr lang="zh-TW" altLang="en-US" dirty="0"/>
              <a:t> </a:t>
            </a:r>
            <a:r>
              <a:rPr lang="en-US" altLang="zh-TW" dirty="0"/>
              <a:t>8735</a:t>
            </a:r>
            <a:r>
              <a:rPr lang="zh-TW" altLang="en-US" dirty="0"/>
              <a:t> </a:t>
            </a:r>
            <a:r>
              <a:rPr lang="en-US" altLang="zh-TW" dirty="0"/>
              <a:t>Ultra</a:t>
            </a:r>
            <a:r>
              <a:rPr lang="zh-TW" altLang="en-US" dirty="0"/>
              <a:t>預設使用的格式為</a:t>
            </a:r>
            <a:r>
              <a:rPr lang="en-US" altLang="zh-TW" dirty="0"/>
              <a:t>.</a:t>
            </a:r>
            <a:r>
              <a:rPr lang="en-US" altLang="zh-TW" dirty="0" err="1"/>
              <a:t>nb</a:t>
            </a:r>
            <a:r>
              <a:rPr lang="zh-TW" altLang="en-US" dirty="0"/>
              <a:t>的模型檔案，需先將訓練出來的</a:t>
            </a:r>
            <a:r>
              <a:rPr lang="en-US" altLang="zh-TW" dirty="0"/>
              <a:t>YOLOV7</a:t>
            </a:r>
            <a:r>
              <a:rPr lang="zh-TW" altLang="en-US" dirty="0"/>
              <a:t>模型轉換成該格式。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預訓練的模型檔案位置在下列</a:t>
            </a:r>
            <a:r>
              <a:rPr lang="zh-TW" altLang="en-US" dirty="0"/>
              <a:t>目錄底下</a:t>
            </a:r>
            <a:br>
              <a:rPr lang="en-US" altLang="zh-TW" sz="1800" dirty="0"/>
            </a:br>
            <a:r>
              <a:rPr lang="en-US" altLang="zh-TW" sz="1400" dirty="0">
                <a:solidFill>
                  <a:srgbClr val="FF0000"/>
                </a:solidFill>
              </a:rPr>
              <a:t>C:\Users\</a:t>
            </a:r>
            <a:r>
              <a:rPr lang="zh-TW" altLang="en-US" sz="1400" dirty="0">
                <a:solidFill>
                  <a:srgbClr val="FF0000"/>
                </a:solidFill>
              </a:rPr>
              <a:t>使用者名稱</a:t>
            </a:r>
            <a:r>
              <a:rPr lang="en-US" altLang="zh-TW" sz="1400" dirty="0">
                <a:solidFill>
                  <a:srgbClr val="FF0000"/>
                </a:solidFill>
              </a:rPr>
              <a:t>\AppData\Local\Arduino15\packages\ideasHatch\hardware\AmebaPro2\4.0.10-Release\variants\common_nn_models\</a:t>
            </a:r>
            <a:r>
              <a:rPr lang="zh-TW" altLang="en-US" sz="1400" dirty="0">
                <a:solidFill>
                  <a:srgbClr val="FF0000"/>
                </a:solidFill>
              </a:rPr>
              <a:t> </a:t>
            </a:r>
            <a:endParaRPr lang="en-US" altLang="zh-TW" sz="1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98B064-52E5-A828-2695-A29E1E95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7" y="1555067"/>
            <a:ext cx="3970198" cy="37478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F3E7C6-0531-DBA6-2EFB-DAB404F6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51" y="1510992"/>
            <a:ext cx="3142024" cy="3836016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043DBB7-98D8-6BD6-6FB5-85390EC5C6F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4773335" y="3429000"/>
            <a:ext cx="73461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74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ObjectDetectionLoop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D73B05-8575-649B-FC83-097E1E84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16" y="1415901"/>
            <a:ext cx="4839308" cy="52994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435CB0-ECD7-DA1B-FAE9-FD1450DE3291}"/>
              </a:ext>
            </a:extLst>
          </p:cNvPr>
          <p:cNvSpPr/>
          <p:nvPr/>
        </p:nvSpPr>
        <p:spPr>
          <a:xfrm>
            <a:off x="5273878" y="4902434"/>
            <a:ext cx="1739317" cy="19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650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C192172-4FD0-28E6-F93E-F4F64789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394709"/>
            <a:ext cx="5001323" cy="50584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ObjectDetectionLoop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435CB0-ECD7-DA1B-FAE9-FD1450DE3291}"/>
              </a:ext>
            </a:extLst>
          </p:cNvPr>
          <p:cNvSpPr/>
          <p:nvPr/>
        </p:nvSpPr>
        <p:spPr>
          <a:xfrm>
            <a:off x="3311538" y="5385658"/>
            <a:ext cx="4465056" cy="391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398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9D456DD-6686-4A7E-DD04-9D4BEAEB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70" y="1562763"/>
            <a:ext cx="5829032" cy="25253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ObjectDetectionLoop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範例程式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435CB0-ECD7-DA1B-FAE9-FD1450DE3291}"/>
              </a:ext>
            </a:extLst>
          </p:cNvPr>
          <p:cNvSpPr/>
          <p:nvPr/>
        </p:nvSpPr>
        <p:spPr>
          <a:xfrm>
            <a:off x="2362970" y="3596413"/>
            <a:ext cx="5829032" cy="491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E3F65D-6CFE-2D09-37D3-76D5E280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581" y="4335315"/>
            <a:ext cx="5305421" cy="22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10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ObjectClassList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982A13-767D-6E7E-A8AC-81076E27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43" y="1503991"/>
            <a:ext cx="4790114" cy="50243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8CDEA6-CAA1-130C-B632-471D29369F85}"/>
              </a:ext>
            </a:extLst>
          </p:cNvPr>
          <p:cNvSpPr/>
          <p:nvPr/>
        </p:nvSpPr>
        <p:spPr>
          <a:xfrm>
            <a:off x="5863905" y="3737693"/>
            <a:ext cx="306350" cy="2790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056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A485CE-75E2-FB2E-E998-4A92D78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92" y="1490105"/>
            <a:ext cx="9487416" cy="50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1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C2E088-9D9B-DFE9-DAFB-BB8BE541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1" y="1616843"/>
            <a:ext cx="9390077" cy="4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5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回傳數值說明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123241-B0E6-4A19-8A4E-9844B94ABD00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DCE75A-BC4F-223D-2BD9-52209B83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58" y="3333961"/>
            <a:ext cx="4810841" cy="16271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B95160A-8F4F-6FFD-CA2F-7AA3A885D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0" t="14927" r="16156" b="4721"/>
          <a:stretch/>
        </p:blipFill>
        <p:spPr>
          <a:xfrm>
            <a:off x="491501" y="2219863"/>
            <a:ext cx="6310514" cy="3999137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D370C76-BFCB-7727-AA5E-5A44B32B0D8E}"/>
              </a:ext>
            </a:extLst>
          </p:cNvPr>
          <p:cNvCxnSpPr>
            <a:cxnSpLocks/>
          </p:cNvCxnSpPr>
          <p:nvPr/>
        </p:nvCxnSpPr>
        <p:spPr>
          <a:xfrm>
            <a:off x="348828" y="2099572"/>
            <a:ext cx="0" cy="418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502BF0E-D138-A4E6-AB66-9B301DB59601}"/>
              </a:ext>
            </a:extLst>
          </p:cNvPr>
          <p:cNvCxnSpPr>
            <a:cxnSpLocks/>
          </p:cNvCxnSpPr>
          <p:nvPr/>
        </p:nvCxnSpPr>
        <p:spPr>
          <a:xfrm>
            <a:off x="348828" y="2099572"/>
            <a:ext cx="65385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0142A5-C4DF-7E4D-DE91-C76127F3B61D}"/>
              </a:ext>
            </a:extLst>
          </p:cNvPr>
          <p:cNvSpPr txBox="1"/>
          <p:nvPr/>
        </p:nvSpPr>
        <p:spPr>
          <a:xfrm>
            <a:off x="6884076" y="18813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31EF20-7DEF-5969-435D-1DAA3F45A5D6}"/>
              </a:ext>
            </a:extLst>
          </p:cNvPr>
          <p:cNvSpPr txBox="1"/>
          <p:nvPr/>
        </p:nvSpPr>
        <p:spPr>
          <a:xfrm>
            <a:off x="199808" y="6258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AAB319-81FD-E20E-3817-BA0ED3C9C6C4}"/>
              </a:ext>
            </a:extLst>
          </p:cNvPr>
          <p:cNvSpPr/>
          <p:nvPr/>
        </p:nvSpPr>
        <p:spPr>
          <a:xfrm>
            <a:off x="8448036" y="3578303"/>
            <a:ext cx="758854" cy="213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94D3572A-2505-6CA8-8B4D-D874F6D4FAF8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837190" y="3578304"/>
            <a:ext cx="6610847" cy="1067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B418A439-87DC-854E-2C2D-EF028EE02602}"/>
              </a:ext>
            </a:extLst>
          </p:cNvPr>
          <p:cNvSpPr/>
          <p:nvPr/>
        </p:nvSpPr>
        <p:spPr>
          <a:xfrm>
            <a:off x="1669409" y="3511191"/>
            <a:ext cx="167780" cy="167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CF1AFB-F9C8-90DC-1B35-1F8D4EEC543E}"/>
              </a:ext>
            </a:extLst>
          </p:cNvPr>
          <p:cNvSpPr/>
          <p:nvPr/>
        </p:nvSpPr>
        <p:spPr>
          <a:xfrm>
            <a:off x="9261391" y="3580599"/>
            <a:ext cx="612451" cy="2135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E9E06F9-C947-C32F-A9EF-690CACD3F5AD}"/>
              </a:ext>
            </a:extLst>
          </p:cNvPr>
          <p:cNvSpPr/>
          <p:nvPr/>
        </p:nvSpPr>
        <p:spPr>
          <a:xfrm>
            <a:off x="4053280" y="6049572"/>
            <a:ext cx="167780" cy="167780"/>
          </a:xfrm>
          <a:prstGeom prst="ellipse">
            <a:avLst/>
          </a:prstGeom>
          <a:solidFill>
            <a:srgbClr val="4C97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9D73CCC1-E9D9-C995-ACC4-950BFFBCB301}"/>
              </a:ext>
            </a:extLst>
          </p:cNvPr>
          <p:cNvCxnSpPr>
            <a:cxnSpLocks/>
            <a:stCxn id="25" idx="2"/>
            <a:endCxn id="26" idx="6"/>
          </p:cNvCxnSpPr>
          <p:nvPr/>
        </p:nvCxnSpPr>
        <p:spPr>
          <a:xfrm rot="5400000">
            <a:off x="5724668" y="2290513"/>
            <a:ext cx="2339342" cy="5346557"/>
          </a:xfrm>
          <a:prstGeom prst="bentConnector2">
            <a:avLst/>
          </a:prstGeom>
          <a:ln>
            <a:solidFill>
              <a:srgbClr val="4C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3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MQTT_Basic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3743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MQTT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25" y="2742903"/>
            <a:ext cx="4414783" cy="1946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MQTT </a:t>
            </a:r>
            <a:r>
              <a:rPr lang="zh-TW" altLang="en-US" dirty="0"/>
              <a:t>是一種以標準為基礎的訊息傳遞協定或規則集，用於機器對機器的通訊。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智慧型感應器、可穿戴裝置和其他物聯網 </a:t>
            </a:r>
            <a:r>
              <a:rPr lang="en-US" altLang="zh-TW" dirty="0"/>
              <a:t>(IoT) </a:t>
            </a:r>
            <a:r>
              <a:rPr lang="zh-TW" altLang="en-US" dirty="0"/>
              <a:t>裝置，通常必須透過頻寬有限的資源受限網路來傳輸和接收資料。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F13BD1-C7F9-AEEA-5268-89C31087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32" y="2020428"/>
            <a:ext cx="5117623" cy="30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9924446-76DF-78C2-03EA-9855EC228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47823"/>
              </p:ext>
            </p:extLst>
          </p:nvPr>
        </p:nvGraphicFramePr>
        <p:xfrm>
          <a:off x="786393" y="1697317"/>
          <a:ext cx="9378893" cy="498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837">
                  <a:extLst>
                    <a:ext uri="{9D8B030D-6E8A-4147-A177-3AD203B41FA5}">
                      <a16:colId xmlns:a16="http://schemas.microsoft.com/office/drawing/2014/main" val="616752955"/>
                    </a:ext>
                  </a:extLst>
                </a:gridCol>
                <a:gridCol w="2804352">
                  <a:extLst>
                    <a:ext uri="{9D8B030D-6E8A-4147-A177-3AD203B41FA5}">
                      <a16:colId xmlns:a16="http://schemas.microsoft.com/office/drawing/2014/main" val="2692510903"/>
                    </a:ext>
                  </a:extLst>
                </a:gridCol>
                <a:gridCol w="2804352">
                  <a:extLst>
                    <a:ext uri="{9D8B030D-6E8A-4147-A177-3AD203B41FA5}">
                      <a16:colId xmlns:a16="http://schemas.microsoft.com/office/drawing/2014/main" val="3434788192"/>
                    </a:ext>
                  </a:extLst>
                </a:gridCol>
                <a:gridCol w="2804352">
                  <a:extLst>
                    <a:ext uri="{9D8B030D-6E8A-4147-A177-3AD203B41FA5}">
                      <a16:colId xmlns:a16="http://schemas.microsoft.com/office/drawing/2014/main" val="655698796"/>
                    </a:ext>
                  </a:extLst>
                </a:gridCol>
              </a:tblGrid>
              <a:tr h="190439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HUB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8735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ultra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HUB 8735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ESP32-CAM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50063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SPI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399127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I2C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47960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PWM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45034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UART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73525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ADC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1506"/>
                  </a:ext>
                </a:extLst>
              </a:tr>
              <a:tr h="512668">
                <a:tc>
                  <a:txBody>
                    <a:bodyPr/>
                    <a:lstStyle/>
                    <a:p>
                      <a:r>
                        <a:rPr lang="en-US" altLang="zh-TW" dirty="0"/>
                        <a:t>GPIO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4194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47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接腳數量比較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350550-48C3-D561-B9BE-A7E850A07665}"/>
              </a:ext>
            </a:extLst>
          </p:cNvPr>
          <p:cNvSpPr/>
          <p:nvPr/>
        </p:nvSpPr>
        <p:spPr>
          <a:xfrm>
            <a:off x="8951054" y="180282"/>
            <a:ext cx="3240946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127E236E-95E4-A636-34BA-6EB6FB9A3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3516062" y="1499528"/>
            <a:ext cx="952055" cy="21340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C6D1E6-404C-CB62-FCF4-EA194A3A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84" y="1974052"/>
            <a:ext cx="952055" cy="13955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D244B6-42A6-481E-ED01-1EB28EBF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54" y="1849073"/>
            <a:ext cx="1052525" cy="15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0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MQTT_Basic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6E9558-7C95-D2AF-A6A4-00BF81CF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05" y="1563463"/>
            <a:ext cx="4418232" cy="49688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7F45AD4-16CF-6040-0A0A-2DE305A35129}"/>
              </a:ext>
            </a:extLst>
          </p:cNvPr>
          <p:cNvSpPr/>
          <p:nvPr/>
        </p:nvSpPr>
        <p:spPr>
          <a:xfrm>
            <a:off x="4001870" y="3834388"/>
            <a:ext cx="1182526" cy="200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999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42C53F7-66D9-BAA7-D105-C5776C02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74" y="1654836"/>
            <a:ext cx="5210902" cy="47060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MQTT_Basic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F45AD4-16CF-6040-0A0A-2DE305A35129}"/>
              </a:ext>
            </a:extLst>
          </p:cNvPr>
          <p:cNvSpPr/>
          <p:nvPr/>
        </p:nvSpPr>
        <p:spPr>
          <a:xfrm>
            <a:off x="941875" y="2880144"/>
            <a:ext cx="3361678" cy="962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625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170E95-406E-23D6-1326-3D0DC4F8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2" y="1930400"/>
            <a:ext cx="6078637" cy="38915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MQTT_Basic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F45AD4-16CF-6040-0A0A-2DE305A35129}"/>
              </a:ext>
            </a:extLst>
          </p:cNvPr>
          <p:cNvSpPr/>
          <p:nvPr/>
        </p:nvSpPr>
        <p:spPr>
          <a:xfrm>
            <a:off x="2074388" y="3691932"/>
            <a:ext cx="3789517" cy="208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F6B59D-66AA-6156-7AD0-C6C9E298EB16}"/>
              </a:ext>
            </a:extLst>
          </p:cNvPr>
          <p:cNvSpPr txBox="1"/>
          <p:nvPr/>
        </p:nvSpPr>
        <p:spPr>
          <a:xfrm>
            <a:off x="7231311" y="361174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傳送訊息至</a:t>
            </a:r>
            <a:r>
              <a:rPr lang="en-US" altLang="zh-TW" dirty="0"/>
              <a:t>MQTTX</a:t>
            </a:r>
            <a:endParaRPr lang="zh-TW" altLang="en-US" dirty="0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A4B4277-DDAF-8860-371C-87834B0B5D9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63905" y="3796407"/>
            <a:ext cx="1367406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7A27065-9620-9496-EB08-5822A809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0" y="2643078"/>
            <a:ext cx="3610479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8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48DED08-F43A-150B-F8C7-0F616524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3" y="1930400"/>
            <a:ext cx="4715533" cy="32008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新增連線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F45AD4-16CF-6040-0A0A-2DE305A35129}"/>
              </a:ext>
            </a:extLst>
          </p:cNvPr>
          <p:cNvSpPr/>
          <p:nvPr/>
        </p:nvSpPr>
        <p:spPr>
          <a:xfrm>
            <a:off x="355511" y="3843475"/>
            <a:ext cx="659557" cy="434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F6B59D-66AA-6156-7AD0-C6C9E298EB16}"/>
              </a:ext>
            </a:extLst>
          </p:cNvPr>
          <p:cNvSpPr txBox="1"/>
          <p:nvPr/>
        </p:nvSpPr>
        <p:spPr>
          <a:xfrm>
            <a:off x="1423521" y="435552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</a:t>
            </a:r>
            <a:r>
              <a:rPr lang="en-US" altLang="zh-TW" dirty="0" err="1"/>
              <a:t>mqtt</a:t>
            </a:r>
            <a:r>
              <a:rPr lang="zh-TW" altLang="en-US" dirty="0"/>
              <a:t>連線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A4B4277-DDAF-8860-371C-87834B0B5D9F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923502" y="4040171"/>
            <a:ext cx="261806" cy="7382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9392A77B-257B-255C-0C04-AB7FAB63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02" y="1919914"/>
            <a:ext cx="5026287" cy="341924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0B674E-F5E7-EA6E-AAF3-2B1267D8267D}"/>
              </a:ext>
            </a:extLst>
          </p:cNvPr>
          <p:cNvSpPr txBox="1"/>
          <p:nvPr/>
        </p:nvSpPr>
        <p:spPr>
          <a:xfrm>
            <a:off x="4091030" y="6241147"/>
            <a:ext cx="3383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http://mqtt-client.emqx.com/</a:t>
            </a:r>
          </a:p>
        </p:txBody>
      </p:sp>
    </p:spTree>
    <p:extLst>
      <p:ext uri="{BB962C8B-B14F-4D97-AF65-F5344CB8AC3E}">
        <p14:creationId xmlns:p14="http://schemas.microsoft.com/office/powerpoint/2010/main" val="36160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40FDE47-ABB2-0E6C-3EC9-DA8CDE88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17" y="1395629"/>
            <a:ext cx="3943340" cy="48956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7A27065-9620-9496-EB08-5822A809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61" y="1930400"/>
            <a:ext cx="3610479" cy="15718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Topic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F45AD4-16CF-6040-0A0A-2DE305A35129}"/>
              </a:ext>
            </a:extLst>
          </p:cNvPr>
          <p:cNvSpPr/>
          <p:nvPr/>
        </p:nvSpPr>
        <p:spPr>
          <a:xfrm>
            <a:off x="2460282" y="2003644"/>
            <a:ext cx="1499322" cy="42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F6B59D-66AA-6156-7AD0-C6C9E298EB16}"/>
              </a:ext>
            </a:extLst>
          </p:cNvPr>
          <p:cNvSpPr txBox="1"/>
          <p:nvPr/>
        </p:nvSpPr>
        <p:spPr>
          <a:xfrm>
            <a:off x="1105172" y="3843476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</a:t>
            </a:r>
            <a:r>
              <a:rPr lang="en-US" altLang="zh-TW" dirty="0"/>
              <a:t>Topic</a:t>
            </a:r>
            <a:endParaRPr lang="zh-TW" altLang="en-US" dirty="0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A4B4277-DDAF-8860-371C-87834B0B5D9F}"/>
              </a:ext>
            </a:extLst>
          </p:cNvPr>
          <p:cNvCxnSpPr>
            <a:cxnSpLocks/>
            <a:stCxn id="4" idx="1"/>
            <a:endCxn id="5" idx="1"/>
          </p:cNvCxnSpPr>
          <p:nvPr/>
        </p:nvCxnSpPr>
        <p:spPr>
          <a:xfrm rot="10800000" flipV="1">
            <a:off x="1105172" y="2218302"/>
            <a:ext cx="1355110" cy="1809839"/>
          </a:xfrm>
          <a:prstGeom prst="bentConnector3">
            <a:avLst>
              <a:gd name="adj1" fmla="val 1168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79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62E717-58B2-4A67-8CCC-536A338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9D09-2F55-4D9A-88B0-859279AA7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螺絲數量檢測與上傳</a:t>
            </a:r>
            <a:r>
              <a:rPr lang="en-US" altLang="zh-TW" dirty="0" err="1"/>
              <a:t>mqtt</a:t>
            </a:r>
            <a:br>
              <a:rPr lang="en-US" altLang="zh-TW" dirty="0"/>
            </a:br>
            <a:r>
              <a:rPr lang="en-US" altLang="zh-TW" dirty="0" err="1"/>
              <a:t>ObjectDetectionCallbackMqtt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9359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24527A25-2034-1923-ED0E-67E3A0A2048D}"/>
              </a:ext>
            </a:extLst>
          </p:cNvPr>
          <p:cNvGrpSpPr/>
          <p:nvPr/>
        </p:nvGrpSpPr>
        <p:grpSpPr>
          <a:xfrm>
            <a:off x="309521" y="192407"/>
            <a:ext cx="3226280" cy="6473186"/>
            <a:chOff x="577969" y="298550"/>
            <a:chExt cx="3226280" cy="647318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D4F730C-0C5D-0526-B14E-A573FB4F3350}"/>
                </a:ext>
              </a:extLst>
            </p:cNvPr>
            <p:cNvSpPr/>
            <p:nvPr/>
          </p:nvSpPr>
          <p:spPr>
            <a:xfrm>
              <a:off x="577969" y="667882"/>
              <a:ext cx="3226280" cy="61038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E68F40D-46A5-E6D3-50FA-BFCD4E49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04" y="5691544"/>
              <a:ext cx="1179177" cy="294794"/>
            </a:xfrm>
            <a:prstGeom prst="rect">
              <a:avLst/>
            </a:prstGeom>
          </p:spPr>
        </p:pic>
        <p:pic>
          <p:nvPicPr>
            <p:cNvPr id="11" name="圖片 10" descr="一張含有 文字, 螢幕擷取畫面, 軟體, 多媒體軟體 的圖片&#10;&#10;自動產生的描述">
              <a:extLst>
                <a:ext uri="{FF2B5EF4-FFF2-40B4-BE49-F238E27FC236}">
                  <a16:creationId xmlns:a16="http://schemas.microsoft.com/office/drawing/2014/main" id="{D1AF3B98-12F9-A8E6-4F69-C9278EB3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64" y="3335286"/>
              <a:ext cx="2413834" cy="1653665"/>
            </a:xfrm>
            <a:prstGeom prst="rect">
              <a:avLst/>
            </a:prstGeom>
          </p:spPr>
        </p:pic>
        <p:pic>
          <p:nvPicPr>
            <p:cNvPr id="15" name="圖片 14" descr="一張含有 夾板, 木板, 木製的, 地板 的圖片&#10;&#10;自動產生的描述">
              <a:extLst>
                <a:ext uri="{FF2B5EF4-FFF2-40B4-BE49-F238E27FC236}">
                  <a16:creationId xmlns:a16="http://schemas.microsoft.com/office/drawing/2014/main" id="{EC7391E8-5AB5-0F2D-0625-8A7BE10BC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6" t="32859" r="39938" b="32772"/>
            <a:stretch/>
          </p:blipFill>
          <p:spPr>
            <a:xfrm>
              <a:off x="817064" y="1901204"/>
              <a:ext cx="1593701" cy="1062942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1DBFB0F-507F-22D3-7B8A-D4EEFEEFF4BA}"/>
                </a:ext>
              </a:extLst>
            </p:cNvPr>
            <p:cNvSpPr txBox="1"/>
            <p:nvPr/>
          </p:nvSpPr>
          <p:spPr>
            <a:xfrm>
              <a:off x="577969" y="298550"/>
              <a:ext cx="322628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1.</a:t>
              </a:r>
              <a:r>
                <a:rPr lang="zh-TW" altLang="en-US" dirty="0"/>
                <a:t>拍攝資料集與訓練模型</a:t>
              </a:r>
            </a:p>
          </p:txBody>
        </p: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BF52034B-D6F6-39A3-F6E6-A1F31ABEAF6B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rot="16200000" flipH="1">
              <a:off x="1633378" y="2944683"/>
              <a:ext cx="371140" cy="41006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片 23" descr="一張含有 電子產品, 電子元件, 電路元件, 電子工程 的圖片&#10;&#10;自動產生的描述">
              <a:extLst>
                <a:ext uri="{FF2B5EF4-FFF2-40B4-BE49-F238E27FC236}">
                  <a16:creationId xmlns:a16="http://schemas.microsoft.com/office/drawing/2014/main" id="{B5FA151F-4B33-8FEC-91C9-FA446E75C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r="50000"/>
            <a:stretch/>
          </p:blipFill>
          <p:spPr>
            <a:xfrm rot="5400000">
              <a:off x="1028915" y="479064"/>
              <a:ext cx="518866" cy="1163034"/>
            </a:xfrm>
            <a:prstGeom prst="rect">
              <a:avLst/>
            </a:prstGeom>
          </p:spPr>
        </p:pic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658E5D19-CAAA-2CC2-624A-980E3D7B1C45}"/>
                </a:ext>
              </a:extLst>
            </p:cNvPr>
            <p:cNvCxnSpPr>
              <a:cxnSpLocks/>
              <a:stCxn id="24" idx="3"/>
              <a:endCxn id="15" idx="0"/>
            </p:cNvCxnSpPr>
            <p:nvPr/>
          </p:nvCxnSpPr>
          <p:spPr>
            <a:xfrm rot="16200000" flipH="1">
              <a:off x="1160536" y="1447825"/>
              <a:ext cx="581190" cy="3255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7EF8A5F-DD0D-5524-170E-2A5DD21BB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8198" y="5745471"/>
              <a:ext cx="552609" cy="813979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FD3FAA1C-C57C-F5FC-EBEE-DAB2E18ACF77}"/>
                </a:ext>
              </a:extLst>
            </p:cNvPr>
            <p:cNvSpPr txBox="1"/>
            <p:nvPr/>
          </p:nvSpPr>
          <p:spPr>
            <a:xfrm>
              <a:off x="1739703" y="141884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拍攝影像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1B434C3-00D2-CFAC-BD8E-EA5344E11046}"/>
                </a:ext>
              </a:extLst>
            </p:cNvPr>
            <p:cNvSpPr txBox="1"/>
            <p:nvPr/>
          </p:nvSpPr>
          <p:spPr>
            <a:xfrm>
              <a:off x="2082686" y="300320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標註資料</a:t>
              </a:r>
            </a:p>
          </p:txBody>
        </p:sp>
        <p:cxnSp>
          <p:nvCxnSpPr>
            <p:cNvPr id="42" name="接點: 肘形 41">
              <a:extLst>
                <a:ext uri="{FF2B5EF4-FFF2-40B4-BE49-F238E27FC236}">
                  <a16:creationId xmlns:a16="http://schemas.microsoft.com/office/drawing/2014/main" id="{8DC1D863-048A-1F89-E35B-44E75B15D13F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5400000">
              <a:off x="1377891" y="5045453"/>
              <a:ext cx="702593" cy="58958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F5044CB-B3E7-82BC-4EB3-2523512BBC87}"/>
                </a:ext>
              </a:extLst>
            </p:cNvPr>
            <p:cNvSpPr txBox="1"/>
            <p:nvPr/>
          </p:nvSpPr>
          <p:spPr>
            <a:xfrm>
              <a:off x="2110906" y="505943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訓練模型</a:t>
              </a:r>
            </a:p>
          </p:txBody>
        </p:sp>
        <p:cxnSp>
          <p:nvCxnSpPr>
            <p:cNvPr id="46" name="接點: 肘形 45">
              <a:extLst>
                <a:ext uri="{FF2B5EF4-FFF2-40B4-BE49-F238E27FC236}">
                  <a16:creationId xmlns:a16="http://schemas.microsoft.com/office/drawing/2014/main" id="{97799583-8E73-65FF-CB82-BBA4ACF11520}"/>
                </a:ext>
              </a:extLst>
            </p:cNvPr>
            <p:cNvCxnSpPr>
              <a:cxnSpLocks/>
              <a:stCxn id="7" idx="2"/>
              <a:endCxn id="38" idx="1"/>
            </p:cNvCxnSpPr>
            <p:nvPr/>
          </p:nvCxnSpPr>
          <p:spPr>
            <a:xfrm rot="16200000" flipH="1">
              <a:off x="2028234" y="5392496"/>
              <a:ext cx="166123" cy="1353805"/>
            </a:xfrm>
            <a:prstGeom prst="bentConnector2">
              <a:avLst/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8024316-1D81-2EC0-D975-630A52F65A12}"/>
                </a:ext>
              </a:extLst>
            </p:cNvPr>
            <p:cNvSpPr txBox="1"/>
            <p:nvPr/>
          </p:nvSpPr>
          <p:spPr>
            <a:xfrm>
              <a:off x="1480354" y="623943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產生模型檔案</a:t>
              </a: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C6F6A4E-AA0C-4DC9-347B-B5E6A6309660}"/>
              </a:ext>
            </a:extLst>
          </p:cNvPr>
          <p:cNvGrpSpPr/>
          <p:nvPr/>
        </p:nvGrpSpPr>
        <p:grpSpPr>
          <a:xfrm>
            <a:off x="3741971" y="192407"/>
            <a:ext cx="3728247" cy="6473186"/>
            <a:chOff x="4300017" y="192407"/>
            <a:chExt cx="3728247" cy="647318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2719B31-22D3-9E66-D12A-8C1ECA21F3E3}"/>
                </a:ext>
              </a:extLst>
            </p:cNvPr>
            <p:cNvSpPr/>
            <p:nvPr/>
          </p:nvSpPr>
          <p:spPr>
            <a:xfrm>
              <a:off x="4300018" y="561739"/>
              <a:ext cx="3728246" cy="61038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17C3F81-EE17-3260-AB38-37381348C24C}"/>
                </a:ext>
              </a:extLst>
            </p:cNvPr>
            <p:cNvSpPr txBox="1"/>
            <p:nvPr/>
          </p:nvSpPr>
          <p:spPr>
            <a:xfrm>
              <a:off x="4300017" y="192407"/>
              <a:ext cx="3728245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2.</a:t>
              </a:r>
              <a:r>
                <a:rPr lang="zh-TW" altLang="en-US" dirty="0"/>
                <a:t>瑞昱</a:t>
              </a:r>
              <a:r>
                <a:rPr lang="en-US" altLang="zh-TW" dirty="0"/>
                <a:t>AI</a:t>
              </a:r>
              <a:r>
                <a:rPr lang="zh-TW" altLang="en-US" dirty="0"/>
                <a:t>模型轉換與</a:t>
              </a:r>
              <a:r>
                <a:rPr lang="en-US" altLang="zh-TW" dirty="0"/>
                <a:t>Arduino</a:t>
              </a:r>
              <a:r>
                <a:rPr lang="zh-TW" altLang="en-US" dirty="0"/>
                <a:t>燒錄</a:t>
              </a:r>
            </a:p>
          </p:txBody>
        </p:sp>
        <p:cxnSp>
          <p:nvCxnSpPr>
            <p:cNvPr id="60" name="接點: 肘形 59">
              <a:extLst>
                <a:ext uri="{FF2B5EF4-FFF2-40B4-BE49-F238E27FC236}">
                  <a16:creationId xmlns:a16="http://schemas.microsoft.com/office/drawing/2014/main" id="{BDD946A9-661B-250F-565B-6389849D25F8}"/>
                </a:ext>
              </a:extLst>
            </p:cNvPr>
            <p:cNvCxnSpPr>
              <a:cxnSpLocks/>
              <a:stCxn id="76" idx="2"/>
              <a:endCxn id="71" idx="3"/>
            </p:cNvCxnSpPr>
            <p:nvPr/>
          </p:nvCxnSpPr>
          <p:spPr>
            <a:xfrm rot="5400000">
              <a:off x="5844009" y="714929"/>
              <a:ext cx="703363" cy="1853082"/>
            </a:xfrm>
            <a:prstGeom prst="bentConnector2">
              <a:avLst/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圖片 60" descr="一張含有 電子產品, 電子元件, 電路元件, 電子工程 的圖片&#10;&#10;自動產生的描述">
              <a:extLst>
                <a:ext uri="{FF2B5EF4-FFF2-40B4-BE49-F238E27FC236}">
                  <a16:creationId xmlns:a16="http://schemas.microsoft.com/office/drawing/2014/main" id="{9580A0CB-E4E4-A0FD-ABF1-CC8D8A3D9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r="50000"/>
            <a:stretch/>
          </p:blipFill>
          <p:spPr>
            <a:xfrm rot="5400000">
              <a:off x="6902376" y="5225288"/>
              <a:ext cx="518866" cy="1163034"/>
            </a:xfrm>
            <a:prstGeom prst="rect">
              <a:avLst/>
            </a:prstGeom>
          </p:spPr>
        </p:pic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739620F8-EEEA-1B8F-D412-596758B7BE77}"/>
                </a:ext>
              </a:extLst>
            </p:cNvPr>
            <p:cNvCxnSpPr>
              <a:cxnSpLocks/>
              <a:stCxn id="63" idx="3"/>
              <a:endCxn id="76" idx="1"/>
            </p:cNvCxnSpPr>
            <p:nvPr/>
          </p:nvCxnSpPr>
          <p:spPr>
            <a:xfrm flipV="1">
              <a:off x="5069771" y="1051195"/>
              <a:ext cx="1510521" cy="840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9EB7D5C5-D02C-36E1-6D93-80333F0D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7162" y="652608"/>
              <a:ext cx="552609" cy="813979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4051C943-A31A-9E80-8BCD-19CBBDA315A1}"/>
                </a:ext>
              </a:extLst>
            </p:cNvPr>
            <p:cNvSpPr txBox="1"/>
            <p:nvPr/>
          </p:nvSpPr>
          <p:spPr>
            <a:xfrm>
              <a:off x="5313386" y="6943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上傳檔案</a:t>
              </a: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37B7245-EA97-56C1-2801-510F6445FCE0}"/>
                </a:ext>
              </a:extLst>
            </p:cNvPr>
            <p:cNvSpPr txBox="1"/>
            <p:nvPr/>
          </p:nvSpPr>
          <p:spPr>
            <a:xfrm>
              <a:off x="5601186" y="1625356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下載轉換後模型</a:t>
              </a:r>
            </a:p>
          </p:txBody>
        </p: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E81489D2-AD36-020C-6C12-36A47F4C569A}"/>
                </a:ext>
              </a:extLst>
            </p:cNvPr>
            <p:cNvCxnSpPr>
              <a:cxnSpLocks/>
              <a:stCxn id="75" idx="3"/>
              <a:endCxn id="73" idx="3"/>
            </p:cNvCxnSpPr>
            <p:nvPr/>
          </p:nvCxnSpPr>
          <p:spPr>
            <a:xfrm flipH="1">
              <a:off x="6794116" y="2728720"/>
              <a:ext cx="593284" cy="1158004"/>
            </a:xfrm>
            <a:prstGeom prst="bentConnector3">
              <a:avLst>
                <a:gd name="adj1" fmla="val -38531"/>
              </a:avLst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1C25655-613F-6F25-AE98-1B9B56FC9263}"/>
                </a:ext>
              </a:extLst>
            </p:cNvPr>
            <p:cNvSpPr txBox="1"/>
            <p:nvPr/>
          </p:nvSpPr>
          <p:spPr>
            <a:xfrm>
              <a:off x="4566865" y="2794385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放在同專案</a:t>
              </a:r>
            </a:p>
          </p:txBody>
        </p:sp>
        <p:cxnSp>
          <p:nvCxnSpPr>
            <p:cNvPr id="68" name="接點: 肘形 67">
              <a:extLst>
                <a:ext uri="{FF2B5EF4-FFF2-40B4-BE49-F238E27FC236}">
                  <a16:creationId xmlns:a16="http://schemas.microsoft.com/office/drawing/2014/main" id="{283B0861-848C-3835-115D-B5F24E4605C5}"/>
                </a:ext>
              </a:extLst>
            </p:cNvPr>
            <p:cNvCxnSpPr>
              <a:cxnSpLocks/>
              <a:stCxn id="5" idx="3"/>
              <a:endCxn id="61" idx="2"/>
            </p:cNvCxnSpPr>
            <p:nvPr/>
          </p:nvCxnSpPr>
          <p:spPr>
            <a:xfrm>
              <a:off x="5742767" y="5314699"/>
              <a:ext cx="837525" cy="49210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EF67BAF2-737A-EC45-4A5F-D6DAA71F5AC6}"/>
                </a:ext>
              </a:extLst>
            </p:cNvPr>
            <p:cNvSpPr txBox="1"/>
            <p:nvPr/>
          </p:nvSpPr>
          <p:spPr>
            <a:xfrm>
              <a:off x="5787427" y="4728761"/>
              <a:ext cx="1484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開啟</a:t>
              </a:r>
              <a:r>
                <a:rPr lang="en-US" altLang="zh-TW" sz="1400" dirty="0"/>
                <a:t>Arduino IDE</a:t>
              </a:r>
              <a:endParaRPr lang="zh-TW" altLang="en-US" sz="1400" dirty="0"/>
            </a:p>
          </p:txBody>
        </p:sp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323FFFA9-8E3F-EC7E-4715-5123E8A29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7990" y="1540651"/>
              <a:ext cx="781159" cy="905001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D405D9C9-6A5E-B2C8-4496-AAEF0100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2446" y="3321685"/>
              <a:ext cx="2291670" cy="1130077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057B145D-B61A-F054-C8D7-E404FE30F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70203" y="2277215"/>
              <a:ext cx="1717197" cy="903009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75CF7F9B-233B-A6FF-C001-2226AC01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28" t="6868" r="86941" b="83693"/>
            <a:stretch/>
          </p:blipFill>
          <p:spPr>
            <a:xfrm>
              <a:off x="6580292" y="812601"/>
              <a:ext cx="1083877" cy="477188"/>
            </a:xfrm>
            <a:prstGeom prst="rect">
              <a:avLst/>
            </a:prstGeom>
          </p:spPr>
        </p:pic>
        <p:cxnSp>
          <p:nvCxnSpPr>
            <p:cNvPr id="86" name="接點: 肘形 85">
              <a:extLst>
                <a:ext uri="{FF2B5EF4-FFF2-40B4-BE49-F238E27FC236}">
                  <a16:creationId xmlns:a16="http://schemas.microsoft.com/office/drawing/2014/main" id="{51D78D19-EEA8-D568-A785-E165B1AE9FA6}"/>
                </a:ext>
              </a:extLst>
            </p:cNvPr>
            <p:cNvCxnSpPr>
              <a:cxnSpLocks/>
              <a:stCxn id="71" idx="2"/>
              <a:endCxn id="75" idx="1"/>
            </p:cNvCxnSpPr>
            <p:nvPr/>
          </p:nvCxnSpPr>
          <p:spPr>
            <a:xfrm rot="16200000" flipH="1">
              <a:off x="5132852" y="2191369"/>
              <a:ext cx="283068" cy="791633"/>
            </a:xfrm>
            <a:prstGeom prst="bentConnector2">
              <a:avLst/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圖片 4" descr="一張含有 字型, 符號, 圖形, 標誌 的圖片&#10;&#10;自動產生的描述">
              <a:extLst>
                <a:ext uri="{FF2B5EF4-FFF2-40B4-BE49-F238E27FC236}">
                  <a16:creationId xmlns:a16="http://schemas.microsoft.com/office/drawing/2014/main" id="{C8A6760C-3F56-402F-8BD3-27F25DA8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310" y="4882807"/>
              <a:ext cx="1269457" cy="863783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AD65B83D-C0A5-0EEB-5D03-62CFC43D10E9}"/>
                </a:ext>
              </a:extLst>
            </p:cNvPr>
            <p:cNvSpPr txBox="1"/>
            <p:nvPr/>
          </p:nvSpPr>
          <p:spPr>
            <a:xfrm>
              <a:off x="6794116" y="3927538"/>
              <a:ext cx="1141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放在</a:t>
              </a:r>
              <a:r>
                <a:rPr lang="en-US" altLang="zh-TW" sz="1400" dirty="0"/>
                <a:t>Arduino</a:t>
              </a:r>
            </a:p>
            <a:p>
              <a:r>
                <a:rPr lang="zh-TW" altLang="en-US" sz="1400" dirty="0"/>
                <a:t>範例資料夾</a:t>
              </a:r>
            </a:p>
          </p:txBody>
        </p:sp>
        <p:cxnSp>
          <p:nvCxnSpPr>
            <p:cNvPr id="100" name="接點: 肘形 99">
              <a:extLst>
                <a:ext uri="{FF2B5EF4-FFF2-40B4-BE49-F238E27FC236}">
                  <a16:creationId xmlns:a16="http://schemas.microsoft.com/office/drawing/2014/main" id="{ABD22BEB-8F0E-F122-1DA7-C5F3B3500EE1}"/>
                </a:ext>
              </a:extLst>
            </p:cNvPr>
            <p:cNvCxnSpPr>
              <a:cxnSpLocks/>
              <a:stCxn id="73" idx="2"/>
              <a:endCxn id="5" idx="0"/>
            </p:cNvCxnSpPr>
            <p:nvPr/>
          </p:nvCxnSpPr>
          <p:spPr>
            <a:xfrm rot="5400000">
              <a:off x="5162638" y="4397163"/>
              <a:ext cx="431045" cy="54024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4C9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A0F1D70A-C495-F0AB-4B8E-274DBC938BA5}"/>
                </a:ext>
              </a:extLst>
            </p:cNvPr>
            <p:cNvSpPr txBox="1"/>
            <p:nvPr/>
          </p:nvSpPr>
          <p:spPr>
            <a:xfrm>
              <a:off x="5601186" y="594642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燒錄程式</a:t>
              </a:r>
            </a:p>
          </p:txBody>
        </p:sp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1969FE2E-4961-9CB7-0FE9-71CF8791BB6A}"/>
              </a:ext>
            </a:extLst>
          </p:cNvPr>
          <p:cNvGrpSpPr/>
          <p:nvPr/>
        </p:nvGrpSpPr>
        <p:grpSpPr>
          <a:xfrm>
            <a:off x="7668720" y="201660"/>
            <a:ext cx="4392604" cy="6463933"/>
            <a:chOff x="7668720" y="201660"/>
            <a:chExt cx="4392604" cy="646393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BE5E532-29CD-7E87-F1BB-6B5E5D01EE92}"/>
                </a:ext>
              </a:extLst>
            </p:cNvPr>
            <p:cNvSpPr/>
            <p:nvPr/>
          </p:nvSpPr>
          <p:spPr>
            <a:xfrm>
              <a:off x="7668720" y="561739"/>
              <a:ext cx="4392604" cy="61038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9" name="圖片 108" descr="一張含有 電子產品, 電子元件, 電路元件, 電子工程 的圖片&#10;&#10;自動產生的描述">
              <a:extLst>
                <a:ext uri="{FF2B5EF4-FFF2-40B4-BE49-F238E27FC236}">
                  <a16:creationId xmlns:a16="http://schemas.microsoft.com/office/drawing/2014/main" id="{4B9FACFD-A4D1-9BC4-3FE7-00D7FEDF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r="50000"/>
            <a:stretch/>
          </p:blipFill>
          <p:spPr>
            <a:xfrm>
              <a:off x="7983375" y="708271"/>
              <a:ext cx="518866" cy="1163034"/>
            </a:xfrm>
            <a:prstGeom prst="rect">
              <a:avLst/>
            </a:prstGeom>
          </p:spPr>
        </p:pic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883938A8-22D0-E42D-CC5E-8415922D5F74}"/>
                </a:ext>
              </a:extLst>
            </p:cNvPr>
            <p:cNvSpPr txBox="1"/>
            <p:nvPr/>
          </p:nvSpPr>
          <p:spPr>
            <a:xfrm>
              <a:off x="7668720" y="201660"/>
              <a:ext cx="4392603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3.</a:t>
              </a:r>
              <a:r>
                <a:rPr lang="zh-TW" altLang="en-US" dirty="0"/>
                <a:t>程式運作流程</a:t>
              </a:r>
            </a:p>
          </p:txBody>
        </p:sp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C714DBB0-5613-750C-1AC4-6932BBE20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8139" t="26039" r="29838" b="27331"/>
            <a:stretch/>
          </p:blipFill>
          <p:spPr>
            <a:xfrm>
              <a:off x="9960615" y="741203"/>
              <a:ext cx="1921864" cy="1142992"/>
            </a:xfrm>
            <a:prstGeom prst="rect">
              <a:avLst/>
            </a:prstGeom>
          </p:spPr>
        </p:pic>
        <p:cxnSp>
          <p:nvCxnSpPr>
            <p:cNvPr id="113" name="接點: 肘形 112">
              <a:extLst>
                <a:ext uri="{FF2B5EF4-FFF2-40B4-BE49-F238E27FC236}">
                  <a16:creationId xmlns:a16="http://schemas.microsoft.com/office/drawing/2014/main" id="{92C15429-5A21-C130-753A-B62C30F7351C}"/>
                </a:ext>
              </a:extLst>
            </p:cNvPr>
            <p:cNvCxnSpPr>
              <a:cxnSpLocks/>
              <a:stCxn id="109" idx="2"/>
              <a:endCxn id="145" idx="2"/>
            </p:cNvCxnSpPr>
            <p:nvPr/>
          </p:nvCxnSpPr>
          <p:spPr>
            <a:xfrm rot="16200000" flipH="1">
              <a:off x="8623133" y="1490980"/>
              <a:ext cx="1032595" cy="1793244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接點: 肘形 121">
              <a:extLst>
                <a:ext uri="{FF2B5EF4-FFF2-40B4-BE49-F238E27FC236}">
                  <a16:creationId xmlns:a16="http://schemas.microsoft.com/office/drawing/2014/main" id="{7060C936-EF40-965E-934F-2ED46A2F43F7}"/>
                </a:ext>
              </a:extLst>
            </p:cNvPr>
            <p:cNvCxnSpPr>
              <a:cxnSpLocks/>
              <a:stCxn id="109" idx="3"/>
              <a:endCxn id="112" idx="1"/>
            </p:cNvCxnSpPr>
            <p:nvPr/>
          </p:nvCxnSpPr>
          <p:spPr>
            <a:xfrm>
              <a:off x="8502241" y="1289788"/>
              <a:ext cx="1458374" cy="22911"/>
            </a:xfrm>
            <a:prstGeom prst="bentConnector3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871147C7-3370-4C84-417A-A312A481F16F}"/>
                </a:ext>
              </a:extLst>
            </p:cNvPr>
            <p:cNvSpPr txBox="1"/>
            <p:nvPr/>
          </p:nvSpPr>
          <p:spPr>
            <a:xfrm>
              <a:off x="8497198" y="935016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拍攝影像並偵測</a:t>
              </a: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DE92FD61-805B-5D37-889B-23217AE49749}"/>
                </a:ext>
              </a:extLst>
            </p:cNvPr>
            <p:cNvSpPr txBox="1"/>
            <p:nvPr/>
          </p:nvSpPr>
          <p:spPr>
            <a:xfrm>
              <a:off x="8766502" y="136820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讀取結果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96D86C04-E131-18B0-CB9E-90CAB5A6D86A}"/>
                </a:ext>
              </a:extLst>
            </p:cNvPr>
            <p:cNvSpPr txBox="1"/>
            <p:nvPr/>
          </p:nvSpPr>
          <p:spPr>
            <a:xfrm>
              <a:off x="8340534" y="2325575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將資料上傳至</a:t>
              </a:r>
              <a:endParaRPr lang="en-US" altLang="zh-TW" sz="1400" dirty="0"/>
            </a:p>
            <a:p>
              <a:r>
                <a:rPr lang="en-US" altLang="zh-TW" sz="1400" dirty="0"/>
                <a:t>MQTT</a:t>
              </a:r>
              <a:r>
                <a:rPr lang="zh-TW" altLang="en-US" sz="1400" dirty="0"/>
                <a:t>伺服器</a:t>
              </a:r>
            </a:p>
          </p:txBody>
        </p: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2580BEB7-6552-3348-003D-63D7CA9B16CB}"/>
                </a:ext>
              </a:extLst>
            </p:cNvPr>
            <p:cNvGrpSpPr/>
            <p:nvPr/>
          </p:nvGrpSpPr>
          <p:grpSpPr>
            <a:xfrm>
              <a:off x="8192119" y="3542440"/>
              <a:ext cx="1431778" cy="2680417"/>
              <a:chOff x="8568155" y="3173031"/>
              <a:chExt cx="1387283" cy="2597119"/>
            </a:xfrm>
          </p:grpSpPr>
          <p:pic>
            <p:nvPicPr>
              <p:cNvPr id="136" name="圖片 135" descr="一張含有 行動電話, 螢幕擷取畫面, 智慧型手機, 電話 的圖片&#10;&#10;自動產生的描述">
                <a:extLst>
                  <a:ext uri="{FF2B5EF4-FFF2-40B4-BE49-F238E27FC236}">
                    <a16:creationId xmlns:a16="http://schemas.microsoft.com/office/drawing/2014/main" id="{936DE9BA-50D5-7645-EA52-F621769CA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33645" r="6587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10" t="16333" r="37553" b="17186"/>
              <a:stretch/>
            </p:blipFill>
            <p:spPr>
              <a:xfrm>
                <a:off x="8568155" y="3173031"/>
                <a:ext cx="1387283" cy="2597119"/>
              </a:xfrm>
              <a:prstGeom prst="rect">
                <a:avLst/>
              </a:prstGeom>
            </p:spPr>
          </p:pic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27022CA9-2CD4-E418-93E8-47A1BF999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42572" y="3498209"/>
                <a:ext cx="1097714" cy="1904302"/>
              </a:xfrm>
              <a:prstGeom prst="rect">
                <a:avLst/>
              </a:prstGeom>
            </p:spPr>
          </p:pic>
        </p:grpSp>
        <p:cxnSp>
          <p:nvCxnSpPr>
            <p:cNvPr id="138" name="接點: 肘形 137">
              <a:extLst>
                <a:ext uri="{FF2B5EF4-FFF2-40B4-BE49-F238E27FC236}">
                  <a16:creationId xmlns:a16="http://schemas.microsoft.com/office/drawing/2014/main" id="{435A070E-25D3-BCA5-44D5-016379C9442F}"/>
                </a:ext>
              </a:extLst>
            </p:cNvPr>
            <p:cNvCxnSpPr>
              <a:cxnSpLocks/>
              <a:stCxn id="145" idx="4"/>
              <a:endCxn id="136" idx="3"/>
            </p:cNvCxnSpPr>
            <p:nvPr/>
          </p:nvCxnSpPr>
          <p:spPr>
            <a:xfrm rot="5400000">
              <a:off x="9579873" y="3615991"/>
              <a:ext cx="1310682" cy="1222634"/>
            </a:xfrm>
            <a:prstGeom prst="bentConnector2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99CAE89B-98F2-C968-ECED-1FC87FFFE851}"/>
                </a:ext>
              </a:extLst>
            </p:cNvPr>
            <p:cNvSpPr txBox="1"/>
            <p:nvPr/>
          </p:nvSpPr>
          <p:spPr>
            <a:xfrm>
              <a:off x="9685063" y="48826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使用者讀取</a:t>
              </a:r>
              <a:r>
                <a:rPr lang="en-US" altLang="zh-TW" sz="1400" dirty="0"/>
                <a:t>MQTT</a:t>
              </a:r>
            </a:p>
            <a:p>
              <a:r>
                <a:rPr lang="zh-TW" altLang="en-US" sz="1400" dirty="0"/>
                <a:t>上的資料並顯示</a:t>
              </a:r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369B13F4-5E8A-37A4-0E00-0CB64221D7D5}"/>
                </a:ext>
              </a:extLst>
            </p:cNvPr>
            <p:cNvGrpSpPr/>
            <p:nvPr/>
          </p:nvGrpSpPr>
          <p:grpSpPr>
            <a:xfrm>
              <a:off x="10036052" y="2204724"/>
              <a:ext cx="1620957" cy="1367243"/>
              <a:chOff x="10036052" y="2204724"/>
              <a:chExt cx="1620957" cy="1367243"/>
            </a:xfrm>
          </p:grpSpPr>
          <p:sp>
            <p:nvSpPr>
              <p:cNvPr id="145" name="橢圓 144">
                <a:extLst>
                  <a:ext uri="{FF2B5EF4-FFF2-40B4-BE49-F238E27FC236}">
                    <a16:creationId xmlns:a16="http://schemas.microsoft.com/office/drawing/2014/main" id="{3E6030C7-2418-2AAE-5106-29140D41454F}"/>
                  </a:ext>
                </a:extLst>
              </p:cNvPr>
              <p:cNvSpPr/>
              <p:nvPr/>
            </p:nvSpPr>
            <p:spPr>
              <a:xfrm>
                <a:off x="10036052" y="2235832"/>
                <a:ext cx="1620957" cy="133613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73CAD89-08CC-D5F7-DD40-8E46496845BB}"/>
                  </a:ext>
                </a:extLst>
              </p:cNvPr>
              <p:cNvSpPr txBox="1"/>
              <p:nvPr/>
            </p:nvSpPr>
            <p:spPr>
              <a:xfrm>
                <a:off x="10574662" y="220472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dirty="0"/>
                  <a:t>雲端</a:t>
                </a:r>
              </a:p>
            </p:txBody>
          </p:sp>
          <p:pic>
            <p:nvPicPr>
              <p:cNvPr id="52" name="圖片 51" descr="一張含有 圖形, 平面設計, 字型, 螢幕擷取畫面 的圖片&#10;&#10;自動產生的描述">
                <a:extLst>
                  <a:ext uri="{FF2B5EF4-FFF2-40B4-BE49-F238E27FC236}">
                    <a16:creationId xmlns:a16="http://schemas.microsoft.com/office/drawing/2014/main" id="{27836A55-9A0E-BE2B-D2D7-F8289555B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0864" y="2512501"/>
                <a:ext cx="1010021" cy="8660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28901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E15CD0-D342-B382-00A7-2622F058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3565"/>
            <a:ext cx="9161152" cy="472383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9A1E1-3D74-1158-7C29-6D1EC0FDB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6187306"/>
            <a:ext cx="8596668" cy="49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FF0000"/>
                </a:solidFill>
                <a:hlinkClick r:id="rId3"/>
              </a:rPr>
              <a:t>https://github.com/wang75364/HUB-8735_Ultra.git</a:t>
            </a:r>
            <a:endParaRPr lang="en-US" altLang="zh-TW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11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範例檔案放置位置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B6C1E80-C749-8F88-641A-C94727A47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391" y="1466908"/>
            <a:ext cx="6387348" cy="419356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BA1F17-AD02-CB5F-736B-ECA95A90FE5A}"/>
              </a:ext>
            </a:extLst>
          </p:cNvPr>
          <p:cNvSpPr txBox="1"/>
          <p:nvPr/>
        </p:nvSpPr>
        <p:spPr>
          <a:xfrm>
            <a:off x="677334" y="5956012"/>
            <a:ext cx="109665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範例的位置必須放在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-apple-system"/>
              </a:rPr>
              <a:t>C:\Users\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使用者名稱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-apple-system"/>
              </a:rPr>
              <a:t>\</a:t>
            </a:r>
            <a:r>
              <a:rPr lang="en-US" altLang="zh-TW" sz="1600" b="0" i="0" dirty="0" err="1">
                <a:solidFill>
                  <a:srgbClr val="FF0000"/>
                </a:solidFill>
                <a:effectLst/>
                <a:latin typeface="-apple-system"/>
              </a:rPr>
              <a:t>AppData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-apple-system"/>
              </a:rPr>
              <a:t>\Local\Arduino15\packages\</a:t>
            </a:r>
            <a:r>
              <a:rPr lang="en-US" altLang="zh-TW" sz="1600" b="0" i="0" dirty="0" err="1">
                <a:solidFill>
                  <a:srgbClr val="FF0000"/>
                </a:solidFill>
                <a:effectLst/>
                <a:latin typeface="-apple-system"/>
              </a:rPr>
              <a:t>ideasHatch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-apple-system"/>
              </a:rPr>
              <a:t>\hardware\AmebaPro2\4.0.10-Release\libraries\</a:t>
            </a:r>
            <a:r>
              <a:rPr lang="en-US" altLang="zh-TW" sz="1600" b="0" i="0" dirty="0" err="1">
                <a:solidFill>
                  <a:srgbClr val="FF0000"/>
                </a:solidFill>
                <a:effectLst/>
                <a:latin typeface="-apple-system"/>
              </a:rPr>
              <a:t>NeuralNetwork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-apple-system"/>
              </a:rPr>
              <a:t>\examples\ 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目錄底下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28889A-1E89-14AD-40E6-ADE06ED6BB57}"/>
              </a:ext>
            </a:extLst>
          </p:cNvPr>
          <p:cNvSpPr/>
          <p:nvPr/>
        </p:nvSpPr>
        <p:spPr>
          <a:xfrm>
            <a:off x="2022911" y="2225941"/>
            <a:ext cx="3757104" cy="215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616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8DA309A-05BF-DE9C-48E9-1B00115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96" y="1478710"/>
            <a:ext cx="7660123" cy="44410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</a:t>
            </a:r>
            <a:r>
              <a:rPr lang="en-US" altLang="zh-TW" dirty="0"/>
              <a:t>AI</a:t>
            </a:r>
            <a:r>
              <a:rPr lang="zh-TW" altLang="en-US" dirty="0"/>
              <a:t>模型轉換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E53AC74-30D7-0778-2045-E0CF7CAC2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131" y="6069860"/>
            <a:ext cx="7096688" cy="52072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hlinkClick r:id="rId3"/>
              </a:rPr>
              <a:t>https://www.amebaiot.com/zh/amebapro2-ai-convert-model/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842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47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開發板硬體示意圖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350550-48C3-D561-B9BE-A7E850A07665}"/>
              </a:ext>
            </a:extLst>
          </p:cNvPr>
          <p:cNvSpPr/>
          <p:nvPr/>
        </p:nvSpPr>
        <p:spPr>
          <a:xfrm>
            <a:off x="8951054" y="180282"/>
            <a:ext cx="3240946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127E236E-95E4-A636-34BA-6EB6FB9A3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4630721" y="1746390"/>
            <a:ext cx="1767281" cy="39613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565409-8A3B-0E0D-A30A-A52EC6BE2165}"/>
              </a:ext>
            </a:extLst>
          </p:cNvPr>
          <p:cNvSpPr/>
          <p:nvPr/>
        </p:nvSpPr>
        <p:spPr>
          <a:xfrm>
            <a:off x="5838738" y="3842158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7EE9E6-D0D1-5849-9723-112BB3A21B2B}"/>
              </a:ext>
            </a:extLst>
          </p:cNvPr>
          <p:cNvSpPr txBox="1"/>
          <p:nvPr/>
        </p:nvSpPr>
        <p:spPr>
          <a:xfrm>
            <a:off x="6845416" y="38589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白光</a:t>
            </a:r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DAAA35-EAD4-71EA-0B9A-854B2A187DF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140741" y="4039299"/>
            <a:ext cx="704675" cy="4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4EA0484-2831-A4A5-9340-596690D266BC}"/>
              </a:ext>
            </a:extLst>
          </p:cNvPr>
          <p:cNvSpPr/>
          <p:nvPr/>
        </p:nvSpPr>
        <p:spPr>
          <a:xfrm>
            <a:off x="5813571" y="4464315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4069F2-8B0C-F5B7-CB76-57F539FBAA40}"/>
              </a:ext>
            </a:extLst>
          </p:cNvPr>
          <p:cNvSpPr txBox="1"/>
          <p:nvPr/>
        </p:nvSpPr>
        <p:spPr>
          <a:xfrm>
            <a:off x="6820249" y="44810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RESET</a:t>
            </a:r>
            <a:r>
              <a:rPr lang="zh-TW" altLang="en-US" dirty="0"/>
              <a:t>按鈕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47C4DD-BA28-9262-55A4-8F536071A44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115574" y="4661456"/>
            <a:ext cx="704675" cy="4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F5887DF-95B9-9AF8-5CE7-E868B27DF7ED}"/>
              </a:ext>
            </a:extLst>
          </p:cNvPr>
          <p:cNvSpPr/>
          <p:nvPr/>
        </p:nvSpPr>
        <p:spPr>
          <a:xfrm>
            <a:off x="5689134" y="4989604"/>
            <a:ext cx="610998" cy="588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FBE6EE-E479-F642-B91A-FA5EAA443B29}"/>
              </a:ext>
            </a:extLst>
          </p:cNvPr>
          <p:cNvSpPr txBox="1"/>
          <p:nvPr/>
        </p:nvSpPr>
        <p:spPr>
          <a:xfrm>
            <a:off x="6824955" y="509844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USB</a:t>
            </a:r>
            <a:r>
              <a:rPr lang="zh-TW" altLang="en-US" dirty="0"/>
              <a:t> </a:t>
            </a:r>
            <a:r>
              <a:rPr lang="en-US" altLang="zh-TW" dirty="0"/>
              <a:t>DEBUG</a:t>
            </a:r>
            <a:r>
              <a:rPr lang="zh-TW" altLang="en-US" dirty="0"/>
              <a:t> </a:t>
            </a:r>
            <a:r>
              <a:rPr lang="en-US" altLang="zh-TW" dirty="0"/>
              <a:t>and Download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058E082-F485-49CD-75BB-543CDFB819E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300132" y="5283110"/>
            <a:ext cx="524823" cy="8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F374D40-7B91-6BBC-27D3-66C8750E8842}"/>
              </a:ext>
            </a:extLst>
          </p:cNvPr>
          <p:cNvSpPr/>
          <p:nvPr/>
        </p:nvSpPr>
        <p:spPr>
          <a:xfrm>
            <a:off x="5094842" y="4195160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269B58-4658-9A78-65EE-491D86EB516B}"/>
              </a:ext>
            </a:extLst>
          </p:cNvPr>
          <p:cNvSpPr txBox="1"/>
          <p:nvPr/>
        </p:nvSpPr>
        <p:spPr>
          <a:xfrm>
            <a:off x="1451346" y="4048244"/>
            <a:ext cx="1814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Function</a:t>
            </a:r>
          </a:p>
          <a:p>
            <a:r>
              <a:rPr lang="en-US" altLang="zh-TW" dirty="0"/>
              <a:t>UART Download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A18EFA4-906F-351D-0C6A-AD3F4F29FE36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3265882" y="4371410"/>
            <a:ext cx="1828960" cy="20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697245C-F822-3103-1951-274E64CECF53}"/>
              </a:ext>
            </a:extLst>
          </p:cNvPr>
          <p:cNvSpPr/>
          <p:nvPr/>
        </p:nvSpPr>
        <p:spPr>
          <a:xfrm>
            <a:off x="4736947" y="4974434"/>
            <a:ext cx="610998" cy="58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8351E3-C21C-20DA-2FCD-7F1243D4CB3B}"/>
              </a:ext>
            </a:extLst>
          </p:cNvPr>
          <p:cNvSpPr txBox="1"/>
          <p:nvPr/>
        </p:nvSpPr>
        <p:spPr>
          <a:xfrm>
            <a:off x="1451346" y="508577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USB OTG</a:t>
            </a:r>
            <a:endParaRPr lang="zh-TW" altLang="en-US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308DE6B-F0A3-98E4-0B7C-54C137BE4FED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2617050" y="5268756"/>
            <a:ext cx="2119897" cy="1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7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C469900-74D6-278A-206A-F14FEFF4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2" y="212813"/>
            <a:ext cx="6036535" cy="643237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D2EDFBF-BB68-1AF1-3D86-5308E4008DB4}"/>
              </a:ext>
            </a:extLst>
          </p:cNvPr>
          <p:cNvSpPr/>
          <p:nvPr/>
        </p:nvSpPr>
        <p:spPr>
          <a:xfrm>
            <a:off x="437391" y="380363"/>
            <a:ext cx="5854351" cy="151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DB8682-0090-DBB8-A1FE-0F4AA8E1D61F}"/>
              </a:ext>
            </a:extLst>
          </p:cNvPr>
          <p:cNvSpPr txBox="1"/>
          <p:nvPr/>
        </p:nvSpPr>
        <p:spPr>
          <a:xfrm>
            <a:off x="6473926" y="953471"/>
            <a:ext cx="535274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Email</a:t>
            </a:r>
            <a:r>
              <a:rPr lang="zh-TW" altLang="en-US" dirty="0"/>
              <a:t>位置，系統會將轉換後的模型檔案寄到該信箱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A39452-0CD3-3B02-AD32-3D8359F1CD15}"/>
              </a:ext>
            </a:extLst>
          </p:cNvPr>
          <p:cNvSpPr/>
          <p:nvPr/>
        </p:nvSpPr>
        <p:spPr>
          <a:xfrm>
            <a:off x="437391" y="2428676"/>
            <a:ext cx="5854351" cy="49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1897FD-D708-096A-308B-8690AC4AA57F}"/>
              </a:ext>
            </a:extLst>
          </p:cNvPr>
          <p:cNvSpPr txBox="1"/>
          <p:nvPr/>
        </p:nvSpPr>
        <p:spPr>
          <a:xfrm>
            <a:off x="6460785" y="2489357"/>
            <a:ext cx="20313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要轉換的模型種類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E3A6DD-7F0B-266B-40AF-61FEDFD4E828}"/>
              </a:ext>
            </a:extLst>
          </p:cNvPr>
          <p:cNvSpPr/>
          <p:nvPr/>
        </p:nvSpPr>
        <p:spPr>
          <a:xfrm>
            <a:off x="437391" y="4046237"/>
            <a:ext cx="5854351" cy="430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AFCF5E-93B7-A537-48E2-F5CDB98C9721}"/>
              </a:ext>
            </a:extLst>
          </p:cNvPr>
          <p:cNvSpPr txBox="1"/>
          <p:nvPr/>
        </p:nvSpPr>
        <p:spPr>
          <a:xfrm>
            <a:off x="6473926" y="4106918"/>
            <a:ext cx="20313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要轉換的模型檔案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D6E33C-0837-CF9A-8F41-EC4BCD0D2AB7}"/>
              </a:ext>
            </a:extLst>
          </p:cNvPr>
          <p:cNvSpPr/>
          <p:nvPr/>
        </p:nvSpPr>
        <p:spPr>
          <a:xfrm>
            <a:off x="418263" y="4668420"/>
            <a:ext cx="5854351" cy="1908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22D67D-8193-A17B-4F31-645452D01E77}"/>
              </a:ext>
            </a:extLst>
          </p:cNvPr>
          <p:cNvSpPr txBox="1"/>
          <p:nvPr/>
        </p:nvSpPr>
        <p:spPr>
          <a:xfrm>
            <a:off x="6473926" y="5438028"/>
            <a:ext cx="22621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用來驗證模型的圖片</a:t>
            </a:r>
          </a:p>
        </p:txBody>
      </p:sp>
    </p:spTree>
    <p:extLst>
      <p:ext uri="{BB962C8B-B14F-4D97-AF65-F5344CB8AC3E}">
        <p14:creationId xmlns:p14="http://schemas.microsoft.com/office/powerpoint/2010/main" val="826962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</a:t>
            </a:r>
            <a:r>
              <a:rPr lang="en-US" altLang="zh-TW" dirty="0"/>
              <a:t>AI</a:t>
            </a:r>
            <a:r>
              <a:rPr lang="zh-TW" altLang="en-US" dirty="0"/>
              <a:t>模型轉換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E4280D-FC62-E9D4-4127-386B0D4C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6" y="2189262"/>
            <a:ext cx="8058294" cy="24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4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043238-0267-7C01-EB46-3C518F228677}"/>
              </a:ext>
            </a:extLst>
          </p:cNvPr>
          <p:cNvSpPr txBox="1"/>
          <p:nvPr/>
        </p:nvSpPr>
        <p:spPr>
          <a:xfrm>
            <a:off x="311791" y="4558267"/>
            <a:ext cx="1094763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0" i="0" dirty="0">
                <a:solidFill>
                  <a:srgbClr val="FF0000"/>
                </a:solidFill>
                <a:effectLst/>
                <a:latin typeface="-apple-system"/>
              </a:rPr>
              <a:t>轉換後的模型必須放在以下目錄的專案資料夾</a:t>
            </a:r>
            <a:endParaRPr lang="en-US" altLang="zh-TW" sz="18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-apple-system"/>
              </a:rPr>
              <a:t>C:\Users\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-apple-system"/>
              </a:rPr>
              <a:t>使用者名稱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-apple-system"/>
              </a:rPr>
              <a:t>\</a:t>
            </a:r>
            <a:r>
              <a:rPr lang="en-US" altLang="zh-TW" sz="1400" b="0" i="0" dirty="0" err="1">
                <a:solidFill>
                  <a:srgbClr val="FF0000"/>
                </a:solidFill>
                <a:effectLst/>
                <a:latin typeface="-apple-system"/>
              </a:rPr>
              <a:t>AppData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-apple-system"/>
              </a:rPr>
              <a:t>\Local\Arduino15\packages\</a:t>
            </a:r>
            <a:r>
              <a:rPr lang="en-US" altLang="zh-TW" sz="1400" b="0" i="0" dirty="0" err="1">
                <a:solidFill>
                  <a:srgbClr val="FF0000"/>
                </a:solidFill>
                <a:effectLst/>
                <a:latin typeface="-apple-system"/>
              </a:rPr>
              <a:t>ideasHatch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-apple-system"/>
              </a:rPr>
              <a:t>\hardware\AmebaPro2\4.0.10-Release\libraries\</a:t>
            </a:r>
            <a:r>
              <a:rPr lang="en-US" altLang="zh-TW" sz="1400" b="0" i="0" dirty="0" err="1">
                <a:solidFill>
                  <a:srgbClr val="FF0000"/>
                </a:solidFill>
                <a:effectLst/>
                <a:latin typeface="-apple-system"/>
              </a:rPr>
              <a:t>NeuralNetwork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-apple-system"/>
              </a:rPr>
              <a:t>\examples\</a:t>
            </a:r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並且將該檔案重新命名成</a:t>
            </a:r>
            <a:r>
              <a:rPr lang="en-US" altLang="zh-TW" dirty="0">
                <a:solidFill>
                  <a:srgbClr val="FF0000"/>
                </a:solidFill>
              </a:rPr>
              <a:t>yolov7_tiny.nb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A2B351-CE58-71A2-5BFD-411201A0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01527"/>
            <a:ext cx="6920678" cy="16549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2851-127F-4FB6-4906-F5AC52B07CB5}"/>
              </a:ext>
            </a:extLst>
          </p:cNvPr>
          <p:cNvSpPr/>
          <p:nvPr/>
        </p:nvSpPr>
        <p:spPr>
          <a:xfrm>
            <a:off x="1032233" y="3703911"/>
            <a:ext cx="1257185" cy="289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07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修改參數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83E051-5561-DCAF-5247-1CCF8384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52" y="1694815"/>
            <a:ext cx="4972744" cy="45535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E354DC-97A0-E1B6-F778-F909B912C3A7}"/>
              </a:ext>
            </a:extLst>
          </p:cNvPr>
          <p:cNvSpPr/>
          <p:nvPr/>
        </p:nvSpPr>
        <p:spPr>
          <a:xfrm>
            <a:off x="1272952" y="4240807"/>
            <a:ext cx="4775510" cy="381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5F460D-8934-2C05-C2A1-2506D542629E}"/>
              </a:ext>
            </a:extLst>
          </p:cNvPr>
          <p:cNvSpPr/>
          <p:nvPr/>
        </p:nvSpPr>
        <p:spPr>
          <a:xfrm>
            <a:off x="1272952" y="5326020"/>
            <a:ext cx="3357771" cy="922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858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9FD8992-90E3-5026-141F-FBFCA3EB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" y="1727784"/>
            <a:ext cx="11931941" cy="37156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6F67C6-4685-7D2E-3E88-113676DB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修改參數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5F460D-8934-2C05-C2A1-2506D542629E}"/>
              </a:ext>
            </a:extLst>
          </p:cNvPr>
          <p:cNvSpPr/>
          <p:nvPr/>
        </p:nvSpPr>
        <p:spPr>
          <a:xfrm>
            <a:off x="1348453" y="4982275"/>
            <a:ext cx="10713517" cy="353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340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8B7DF28-92CB-B33A-12B9-42B506D1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22" y="1567137"/>
            <a:ext cx="9535112" cy="51105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RTSP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顯示畫面</a:t>
            </a:r>
          </a:p>
        </p:txBody>
      </p:sp>
    </p:spTree>
    <p:extLst>
      <p:ext uri="{BB962C8B-B14F-4D97-AF65-F5344CB8AC3E}">
        <p14:creationId xmlns:p14="http://schemas.microsoft.com/office/powerpoint/2010/main" val="423022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AA4AEA-0703-2331-BB9F-FB2E7570AC1F}"/>
              </a:ext>
            </a:extLst>
          </p:cNvPr>
          <p:cNvSpPr/>
          <p:nvPr/>
        </p:nvSpPr>
        <p:spPr>
          <a:xfrm>
            <a:off x="8515148" y="180282"/>
            <a:ext cx="3676851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範例實戰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254C2A9-1D00-6DB2-3C16-F719AC5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MQTTx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9DD315-E83B-9627-2865-7042816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150" y="1646304"/>
            <a:ext cx="3592548" cy="47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65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270657"/>
            <a:ext cx="9784080" cy="6221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Thank you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27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E49D-D79A-438D-AD6C-B2B737D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47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8735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ultra(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燒錄與偵錯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350550-48C3-D561-B9BE-A7E850A07665}"/>
              </a:ext>
            </a:extLst>
          </p:cNvPr>
          <p:cNvSpPr/>
          <p:nvPr/>
        </p:nvSpPr>
        <p:spPr>
          <a:xfrm>
            <a:off x="8951054" y="180282"/>
            <a:ext cx="3240946" cy="478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HUB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8735 ultra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基礎介紹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127E236E-95E4-A636-34BA-6EB6FB9A3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50000"/>
          <a:stretch/>
        </p:blipFill>
        <p:spPr>
          <a:xfrm>
            <a:off x="4613943" y="1234661"/>
            <a:ext cx="1767281" cy="39613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EA0484-2831-A4A5-9340-596690D266BC}"/>
              </a:ext>
            </a:extLst>
          </p:cNvPr>
          <p:cNvSpPr/>
          <p:nvPr/>
        </p:nvSpPr>
        <p:spPr>
          <a:xfrm>
            <a:off x="5796793" y="3952586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4069F2-8B0C-F5B7-CB76-57F539FBAA40}"/>
              </a:ext>
            </a:extLst>
          </p:cNvPr>
          <p:cNvSpPr txBox="1"/>
          <p:nvPr/>
        </p:nvSpPr>
        <p:spPr>
          <a:xfrm>
            <a:off x="6803471" y="396936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RESET</a:t>
            </a:r>
            <a:r>
              <a:rPr lang="zh-TW" altLang="en-US" dirty="0"/>
              <a:t>按鈕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47C4DD-BA28-9262-55A4-8F536071A44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8796" y="4149727"/>
            <a:ext cx="704675" cy="4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F374D40-7B91-6BBC-27D3-66C8750E8842}"/>
              </a:ext>
            </a:extLst>
          </p:cNvPr>
          <p:cNvSpPr/>
          <p:nvPr/>
        </p:nvSpPr>
        <p:spPr>
          <a:xfrm>
            <a:off x="5078064" y="3683431"/>
            <a:ext cx="302003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269B58-4658-9A78-65EE-491D86EB516B}"/>
              </a:ext>
            </a:extLst>
          </p:cNvPr>
          <p:cNvSpPr txBox="1"/>
          <p:nvPr/>
        </p:nvSpPr>
        <p:spPr>
          <a:xfrm>
            <a:off x="3283314" y="3691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功能按鈕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A18EFA4-906F-351D-0C6A-AD3F4F29FE36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4391310" y="3876269"/>
            <a:ext cx="686754" cy="4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1EAF35-0877-0B4C-5E84-45F280826DA2}"/>
              </a:ext>
            </a:extLst>
          </p:cNvPr>
          <p:cNvSpPr txBox="1"/>
          <p:nvPr/>
        </p:nvSpPr>
        <p:spPr>
          <a:xfrm>
            <a:off x="2263627" y="5430106"/>
            <a:ext cx="646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可直接透過按住功能鍵與短按</a:t>
            </a:r>
            <a:r>
              <a:rPr lang="en-US" altLang="zh-TW" dirty="0"/>
              <a:t>Reset</a:t>
            </a:r>
            <a:r>
              <a:rPr lang="zh-TW" altLang="en-US" dirty="0"/>
              <a:t>鍵進入</a:t>
            </a:r>
            <a:r>
              <a:rPr lang="en-US" altLang="zh-TW" dirty="0"/>
              <a:t>Download mode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(</a:t>
            </a:r>
            <a:r>
              <a:rPr lang="zh-TW" altLang="en-US" dirty="0"/>
              <a:t>仍保留短路</a:t>
            </a:r>
            <a:r>
              <a:rPr lang="en-US" altLang="zh-TW" dirty="0"/>
              <a:t>3V3</a:t>
            </a:r>
            <a:r>
              <a:rPr lang="zh-TW" altLang="en-US" dirty="0"/>
              <a:t>及</a:t>
            </a:r>
            <a:r>
              <a:rPr lang="en-US" altLang="zh-TW" dirty="0"/>
              <a:t>Pin14</a:t>
            </a:r>
            <a:r>
              <a:rPr lang="zh-TW" altLang="en-US" dirty="0"/>
              <a:t>的方式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30777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7354</TotalTime>
  <Words>2174</Words>
  <Application>Microsoft Office PowerPoint</Application>
  <PresentationFormat>寬螢幕</PresentationFormat>
  <Paragraphs>368</Paragraphs>
  <Slides>87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6" baseType="lpstr">
      <vt:lpstr>-apple-system</vt:lpstr>
      <vt:lpstr>source-serif-pro</vt:lpstr>
      <vt:lpstr>標楷體</vt:lpstr>
      <vt:lpstr>Aptos</vt:lpstr>
      <vt:lpstr>Arial</vt:lpstr>
      <vt:lpstr>Times New Roman</vt:lpstr>
      <vt:lpstr>Titillium Web</vt:lpstr>
      <vt:lpstr>Wingdings 3</vt:lpstr>
      <vt:lpstr>多面向</vt:lpstr>
      <vt:lpstr>HUB 8735 ultra 開發板教學</vt:lpstr>
      <vt:lpstr>PowerPoint 簡報</vt:lpstr>
      <vt:lpstr>HUB 8735 ultra基礎介紹</vt:lpstr>
      <vt:lpstr>HUB 8735 ultra</vt:lpstr>
      <vt:lpstr>HUB 8735 ultra(硬體規格)</vt:lpstr>
      <vt:lpstr>HUB 8735 ultra(開發板腳位)</vt:lpstr>
      <vt:lpstr>HUB 8735 ultra(接腳數量比較)</vt:lpstr>
      <vt:lpstr>HUB 8735 ultra(開發板硬體示意圖)</vt:lpstr>
      <vt:lpstr>HUB 8735 ultra(燒錄與偵錯)</vt:lpstr>
      <vt:lpstr>HUB 8735 ultra相關應用</vt:lpstr>
      <vt:lpstr>HUB 8735 ultra(無線通訊方式)</vt:lpstr>
      <vt:lpstr>HUB 8735 ultra(通訊相關應用)</vt:lpstr>
      <vt:lpstr>HUB 8735 ultra(支援的AI檢測方式)</vt:lpstr>
      <vt:lpstr>HUB 8735 ultra(延伸應用1)</vt:lpstr>
      <vt:lpstr>HUB 8735 ultra(延伸應用2)</vt:lpstr>
      <vt:lpstr>Arduino IDE 環境建置與燒錄</vt:lpstr>
      <vt:lpstr>下載Arduino IDE</vt:lpstr>
      <vt:lpstr>安裝Arduino IDE</vt:lpstr>
      <vt:lpstr>設定Arduino執行環境</vt:lpstr>
      <vt:lpstr>設定Arduino執行環境</vt:lpstr>
      <vt:lpstr>儲存偏好設定</vt:lpstr>
      <vt:lpstr>增加環境檔案</vt:lpstr>
      <vt:lpstr>安裝驅動程式</vt:lpstr>
      <vt:lpstr>安裝驅動程式</vt:lpstr>
      <vt:lpstr>開啟開發板管理員</vt:lpstr>
      <vt:lpstr>開啟Blink範例程式</vt:lpstr>
      <vt:lpstr>開啟Blink範例程式</vt:lpstr>
      <vt:lpstr>選擇開發板</vt:lpstr>
      <vt:lpstr>HUB 8735 ultra(燒錄與偵錯)</vt:lpstr>
      <vt:lpstr>瑞昱原廠範例</vt:lpstr>
      <vt:lpstr>範例實戰</vt:lpstr>
      <vt:lpstr>開啟Button範例程式</vt:lpstr>
      <vt:lpstr>修改Button範例程式</vt:lpstr>
      <vt:lpstr>範例實戰</vt:lpstr>
      <vt:lpstr>開啟PWM_CameraLED範例程式</vt:lpstr>
      <vt:lpstr>開啟PWM_CameraLED範例程式</vt:lpstr>
      <vt:lpstr>開啟PWM_CameraLED範例程式</vt:lpstr>
      <vt:lpstr>範例實戰</vt:lpstr>
      <vt:lpstr>開啟HTTPDisplayJPEG範例程式</vt:lpstr>
      <vt:lpstr>修改HTTPDisplayJPEG範例程式</vt:lpstr>
      <vt:lpstr>HTTPDisplayJPEG範例程式</vt:lpstr>
      <vt:lpstr>顯示結果</vt:lpstr>
      <vt:lpstr>範例實戰</vt:lpstr>
      <vt:lpstr>VLC播放器</vt:lpstr>
      <vt:lpstr>顯示結果</vt:lpstr>
      <vt:lpstr>ISPControl範例程式</vt:lpstr>
      <vt:lpstr>開啟Exposure範例程式</vt:lpstr>
      <vt:lpstr>開啟ImageTuning範例程式</vt:lpstr>
      <vt:lpstr>範例實戰</vt:lpstr>
      <vt:lpstr>開啟RTSPFaceDetection範例程式</vt:lpstr>
      <vt:lpstr>修改RTSPFaceDetection範例程式</vt:lpstr>
      <vt:lpstr>RTSPFaceDetection範例程式</vt:lpstr>
      <vt:lpstr>RTSPFaceDetection範例程式</vt:lpstr>
      <vt:lpstr>顯示結果</vt:lpstr>
      <vt:lpstr>顯示結果</vt:lpstr>
      <vt:lpstr>範例實戰</vt:lpstr>
      <vt:lpstr>YOLOV7</vt:lpstr>
      <vt:lpstr>Two Stage?</vt:lpstr>
      <vt:lpstr>如何訓練?</vt:lpstr>
      <vt:lpstr>如何應用在HUB 8735 Ultra?</vt:lpstr>
      <vt:lpstr>開啟ObjectDetectionLoop範例程式</vt:lpstr>
      <vt:lpstr>修改ObjectDetectionLoop範例程式</vt:lpstr>
      <vt:lpstr>修改ObjectDetectionLoop範例程式</vt:lpstr>
      <vt:lpstr>修改ObjectClassList</vt:lpstr>
      <vt:lpstr>顯示結果</vt:lpstr>
      <vt:lpstr>顯示結果</vt:lpstr>
      <vt:lpstr>回傳數值說明</vt:lpstr>
      <vt:lpstr>範例實戰</vt:lpstr>
      <vt:lpstr>MQTT說明</vt:lpstr>
      <vt:lpstr>開啟MQTT_Basic範例</vt:lpstr>
      <vt:lpstr>修改MQTT_Basic範例</vt:lpstr>
      <vt:lpstr>修改MQTT_Basic範例</vt:lpstr>
      <vt:lpstr>Mqttx新增連線</vt:lpstr>
      <vt:lpstr>Mqttx新增Topic</vt:lpstr>
      <vt:lpstr>範例實戰</vt:lpstr>
      <vt:lpstr>PowerPoint 簡報</vt:lpstr>
      <vt:lpstr>GitHUB</vt:lpstr>
      <vt:lpstr>範例檔案放置位置</vt:lpstr>
      <vt:lpstr>線上AI模型轉換</vt:lpstr>
      <vt:lpstr>PowerPoint 簡報</vt:lpstr>
      <vt:lpstr>線上AI模型轉換</vt:lpstr>
      <vt:lpstr>PowerPoint 簡報</vt:lpstr>
      <vt:lpstr>修改參數</vt:lpstr>
      <vt:lpstr>修改參數</vt:lpstr>
      <vt:lpstr>RTSP顯示畫面</vt:lpstr>
      <vt:lpstr>MQTTx顯示結果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課程大綱</dc:title>
  <dc:creator>王彥豐</dc:creator>
  <cp:lastModifiedBy>百兆鍶 王彥豐</cp:lastModifiedBy>
  <cp:revision>3406</cp:revision>
  <dcterms:created xsi:type="dcterms:W3CDTF">2023-04-10T00:44:32Z</dcterms:created>
  <dcterms:modified xsi:type="dcterms:W3CDTF">2024-07-04T08:08:42Z</dcterms:modified>
</cp:coreProperties>
</file>